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15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>
      <p:cViewPr varScale="1">
        <p:scale>
          <a:sx n="69" d="100"/>
          <a:sy n="69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DB4DC-A42D-495A-8BCC-40C120FEC117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4CFE7-E1C5-4AB9-8329-320125806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8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F65B67-90FA-460E-9A6B-4577A68FDF31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38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4438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14438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sz="240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438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4439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14439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4439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439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439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14439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801A36B4-D937-4B23-AC98-38812FC0D84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4439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002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87888-8BA6-4345-83C1-625B39EADA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3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D25D5-279F-4745-B762-49BC386278D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127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92F58-13EA-47D5-9ABB-5182A9161F1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28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585E8-C5F4-4C48-BE06-8018D308E7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03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64CDD-0FED-4784-B47D-90611DB18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48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E5E03-2243-4BD0-B90F-1DDB545EF6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94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BA80-1142-46E5-A7C8-84C4209AF1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28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22404-744B-40FA-96F8-4F90657554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39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A36DD-54DE-4EF0-9C5C-816D596E18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69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7AA20-0AC5-4823-BD82-17915AAC96F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5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A86E8-90E3-44F3-8F08-A67F1E4D8D2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88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0956E-97EF-44ED-93B6-D8446A991B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46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DB32-3A84-4808-A2FA-4D95452FB9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945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7E424-7A8D-492D-9550-7F16F8AC6A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247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14F9489-8164-4148-BFF6-9E97355BFA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6836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92F58-13EA-47D5-9ABB-5182A9161F1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3420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585E8-C5F4-4C48-BE06-8018D308E7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200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64CDD-0FED-4784-B47D-90611DB18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1589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E5E03-2243-4BD0-B90F-1DDB545EF6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875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9BA80-1142-46E5-A7C8-84C4209AF1B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7307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22404-744B-40FA-96F8-4F90657554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9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15304-7B97-4BBC-93BF-5368C793239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36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A36DD-54DE-4EF0-9C5C-816D596E18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023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7AA20-0AC5-4823-BD82-17915AAC96F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514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60956E-97EF-44ED-93B6-D8446A991B6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358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DB32-3A84-4808-A2FA-4D95452FB9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96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7E424-7A8D-492D-9550-7F16F8AC6A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322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14F9489-8164-4148-BFF6-9E97355BFA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13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26C20-EF96-4C39-A410-1B3BCB2ED1C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4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753EF-12C8-4F63-895C-966455353C0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17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D35640-66EE-489E-956B-AFEE54CB350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05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0C167-677B-4D8B-950F-4F4B0A1B8AC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6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801BA-3BD5-4884-A0B0-C8E050EA1AE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46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33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918E2-2081-46B3-AD64-0FC568A79EE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48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6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4336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4336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36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4336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4336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336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14336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3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43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143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63498F-013E-4EB9-A94C-C79BDFBC711A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96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D1D9A4-673C-4E85-9BC6-4BDF833A047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86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D1D9A4-673C-4E85-9BC6-4BDF833A047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76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Tinh%20axit%20cua%20axit%20axetic%20-%20YouTube.fl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F:\NGUYEN%20HIEN%202012\GADT%20axit%20cacboxylic\Ho&#225;%20h&#7885;c%2012%20TN%20este%20hoa%20-%20YouTube.f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slide" Target="slide8.xml"/><Relationship Id="rId4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908175" y="549275"/>
            <a:ext cx="6192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GB" sz="2400">
              <a:solidFill>
                <a:srgbClr val="003366"/>
              </a:solidFill>
              <a:cs typeface="Arial" charset="0"/>
            </a:endParaRPr>
          </a:p>
        </p:txBody>
      </p:sp>
      <p:sp>
        <p:nvSpPr>
          <p:cNvPr id="137220" name="Text Box 4"/>
          <p:cNvSpPr txBox="1">
            <a:spLocks noChangeArrowheads="1"/>
          </p:cNvSpPr>
          <p:nvPr/>
        </p:nvSpPr>
        <p:spPr bwMode="auto">
          <a:xfrm>
            <a:off x="4506913" y="2276475"/>
            <a:ext cx="5762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FF0000"/>
                </a:solidFill>
                <a:cs typeface="Arial" charset="0"/>
              </a:rPr>
              <a:t>..</a:t>
            </a:r>
          </a:p>
        </p:txBody>
      </p: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2195513" y="2579688"/>
            <a:ext cx="4176712" cy="1927225"/>
            <a:chOff x="1383" y="1625"/>
            <a:chExt cx="2631" cy="1214"/>
          </a:xfrm>
        </p:grpSpPr>
        <p:sp>
          <p:nvSpPr>
            <p:cNvPr id="137222" name="Text Box 6"/>
            <p:cNvSpPr txBox="1">
              <a:spLocks noChangeArrowheads="1"/>
            </p:cNvSpPr>
            <p:nvPr/>
          </p:nvSpPr>
          <p:spPr bwMode="auto">
            <a:xfrm>
              <a:off x="1383" y="1913"/>
              <a:ext cx="1452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5000" b="1">
                  <a:solidFill>
                    <a:srgbClr val="003366"/>
                  </a:solidFill>
                  <a:cs typeface="Arial" charset="0"/>
                </a:rPr>
                <a:t>R    C</a:t>
              </a:r>
              <a:endParaRPr lang="vi-VN" sz="5000" b="1">
                <a:solidFill>
                  <a:srgbClr val="003366"/>
                </a:solidFill>
                <a:cs typeface="Arial" charset="0"/>
              </a:endParaRPr>
            </a:p>
          </p:txBody>
        </p:sp>
        <p:sp>
          <p:nvSpPr>
            <p:cNvPr id="137223" name="Text Box 7"/>
            <p:cNvSpPr txBox="1">
              <a:spLocks noChangeArrowheads="1"/>
            </p:cNvSpPr>
            <p:nvPr/>
          </p:nvSpPr>
          <p:spPr bwMode="auto">
            <a:xfrm>
              <a:off x="2774" y="1625"/>
              <a:ext cx="453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5000" b="1">
                  <a:solidFill>
                    <a:srgbClr val="003366"/>
                  </a:solidFill>
                  <a:cs typeface="Arial" charset="0"/>
                </a:rPr>
                <a:t>O </a:t>
              </a:r>
              <a:endParaRPr lang="vi-VN" sz="5000" b="1">
                <a:solidFill>
                  <a:srgbClr val="003366"/>
                </a:solidFill>
                <a:cs typeface="Arial" charset="0"/>
              </a:endParaRPr>
            </a:p>
          </p:txBody>
        </p:sp>
        <p:sp>
          <p:nvSpPr>
            <p:cNvPr id="137224" name="Text Box 8"/>
            <p:cNvSpPr txBox="1">
              <a:spLocks noChangeArrowheads="1"/>
            </p:cNvSpPr>
            <p:nvPr/>
          </p:nvSpPr>
          <p:spPr bwMode="auto">
            <a:xfrm>
              <a:off x="2836" y="2301"/>
              <a:ext cx="407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5000" b="1">
                  <a:solidFill>
                    <a:srgbClr val="003366"/>
                  </a:solidFill>
                  <a:cs typeface="Arial" charset="0"/>
                </a:rPr>
                <a:t>O</a:t>
              </a:r>
              <a:endParaRPr lang="vi-VN" sz="5000" b="1">
                <a:solidFill>
                  <a:srgbClr val="003366"/>
                </a:solidFill>
                <a:cs typeface="Arial" charset="0"/>
              </a:endParaRPr>
            </a:p>
          </p:txBody>
        </p:sp>
        <p:grpSp>
          <p:nvGrpSpPr>
            <p:cNvPr id="137225" name="Group 9"/>
            <p:cNvGrpSpPr>
              <a:grpSpLocks/>
            </p:cNvGrpSpPr>
            <p:nvPr/>
          </p:nvGrpSpPr>
          <p:grpSpPr bwMode="auto">
            <a:xfrm>
              <a:off x="2502" y="2306"/>
              <a:ext cx="317" cy="233"/>
              <a:chOff x="1837" y="2341"/>
              <a:chExt cx="317" cy="233"/>
            </a:xfrm>
          </p:grpSpPr>
          <p:sp>
            <p:nvSpPr>
              <p:cNvPr id="137226" name="Line 10"/>
              <p:cNvSpPr>
                <a:spLocks noChangeShapeType="1"/>
              </p:cNvSpPr>
              <p:nvPr/>
            </p:nvSpPr>
            <p:spPr bwMode="auto">
              <a:xfrm>
                <a:off x="1880" y="2341"/>
                <a:ext cx="274" cy="18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37227" name="Line 11"/>
              <p:cNvSpPr>
                <a:spLocks noChangeShapeType="1"/>
              </p:cNvSpPr>
              <p:nvPr/>
            </p:nvSpPr>
            <p:spPr bwMode="auto">
              <a:xfrm>
                <a:off x="1837" y="2392"/>
                <a:ext cx="274" cy="18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3366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37228" name="Text Box 12"/>
            <p:cNvSpPr txBox="1">
              <a:spLocks noChangeArrowheads="1"/>
            </p:cNvSpPr>
            <p:nvPr/>
          </p:nvSpPr>
          <p:spPr bwMode="auto">
            <a:xfrm>
              <a:off x="3515" y="1631"/>
              <a:ext cx="499" cy="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5000" b="1">
                  <a:solidFill>
                    <a:srgbClr val="003366"/>
                  </a:solidFill>
                  <a:cs typeface="Arial" charset="0"/>
                </a:rPr>
                <a:t>H </a:t>
              </a:r>
              <a:endParaRPr lang="vi-VN" sz="5000" b="1">
                <a:solidFill>
                  <a:srgbClr val="003366"/>
                </a:solidFill>
                <a:cs typeface="Arial" charset="0"/>
              </a:endParaRPr>
            </a:p>
          </p:txBody>
        </p:sp>
        <p:sp>
          <p:nvSpPr>
            <p:cNvPr id="137229" name="Line 13"/>
            <p:cNvSpPr>
              <a:spLocks noChangeShapeType="1"/>
            </p:cNvSpPr>
            <p:nvPr/>
          </p:nvSpPr>
          <p:spPr bwMode="auto">
            <a:xfrm>
              <a:off x="3197" y="1903"/>
              <a:ext cx="31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137230" name="Line 14"/>
            <p:cNvSpPr>
              <a:spLocks noChangeShapeType="1"/>
            </p:cNvSpPr>
            <p:nvPr/>
          </p:nvSpPr>
          <p:spPr bwMode="auto">
            <a:xfrm>
              <a:off x="1751" y="2220"/>
              <a:ext cx="31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137231" name="Line 15"/>
            <p:cNvSpPr>
              <a:spLocks noChangeShapeType="1"/>
            </p:cNvSpPr>
            <p:nvPr/>
          </p:nvSpPr>
          <p:spPr bwMode="auto">
            <a:xfrm flipV="1">
              <a:off x="2507" y="1938"/>
              <a:ext cx="272" cy="1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37232" name="Freeform 16"/>
          <p:cNvSpPr>
            <a:spLocks/>
          </p:cNvSpPr>
          <p:nvPr/>
        </p:nvSpPr>
        <p:spPr bwMode="auto">
          <a:xfrm rot="-180647">
            <a:off x="4268788" y="3524250"/>
            <a:ext cx="503237" cy="301625"/>
          </a:xfrm>
          <a:custGeom>
            <a:avLst/>
            <a:gdLst>
              <a:gd name="T0" fmla="*/ 0 w 317"/>
              <a:gd name="T1" fmla="*/ 144 h 190"/>
              <a:gd name="T2" fmla="*/ 181 w 317"/>
              <a:gd name="T3" fmla="*/ 8 h 190"/>
              <a:gd name="T4" fmla="*/ 317 w 317"/>
              <a:gd name="T5" fmla="*/ 190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17" h="190">
                <a:moveTo>
                  <a:pt x="0" y="144"/>
                </a:moveTo>
                <a:cubicBezTo>
                  <a:pt x="64" y="72"/>
                  <a:pt x="128" y="0"/>
                  <a:pt x="181" y="8"/>
                </a:cubicBezTo>
                <a:cubicBezTo>
                  <a:pt x="234" y="16"/>
                  <a:pt x="294" y="160"/>
                  <a:pt x="317" y="190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33" name="Freeform 17"/>
          <p:cNvSpPr>
            <a:spLocks/>
          </p:cNvSpPr>
          <p:nvPr/>
        </p:nvSpPr>
        <p:spPr bwMode="auto">
          <a:xfrm rot="248327">
            <a:off x="4027488" y="2413000"/>
            <a:ext cx="576262" cy="744538"/>
          </a:xfrm>
          <a:custGeom>
            <a:avLst/>
            <a:gdLst>
              <a:gd name="T0" fmla="*/ 363 w 363"/>
              <a:gd name="T1" fmla="*/ 106 h 469"/>
              <a:gd name="T2" fmla="*/ 45 w 363"/>
              <a:gd name="T3" fmla="*/ 60 h 469"/>
              <a:gd name="T4" fmla="*/ 91 w 363"/>
              <a:gd name="T5" fmla="*/ 469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469">
                <a:moveTo>
                  <a:pt x="363" y="106"/>
                </a:moveTo>
                <a:cubicBezTo>
                  <a:pt x="226" y="53"/>
                  <a:pt x="90" y="0"/>
                  <a:pt x="45" y="60"/>
                </a:cubicBezTo>
                <a:cubicBezTo>
                  <a:pt x="0" y="120"/>
                  <a:pt x="45" y="294"/>
                  <a:pt x="91" y="469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34" name="Line 18"/>
          <p:cNvSpPr>
            <a:spLocks noChangeShapeType="1"/>
          </p:cNvSpPr>
          <p:nvPr/>
        </p:nvSpPr>
        <p:spPr bwMode="auto">
          <a:xfrm>
            <a:off x="5283200" y="3009900"/>
            <a:ext cx="304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35" name="Rectangle 19"/>
          <p:cNvSpPr>
            <a:spLocks noChangeArrowheads="1"/>
          </p:cNvSpPr>
          <p:nvPr/>
        </p:nvSpPr>
        <p:spPr bwMode="auto">
          <a:xfrm>
            <a:off x="3124200" y="0"/>
            <a:ext cx="60372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>
                <a:solidFill>
                  <a:srgbClr val="CC0066"/>
                </a:solidFill>
                <a:latin typeface="Times New Roman" pitchFamily="18" charset="0"/>
                <a:cs typeface="Arial" charset="0"/>
              </a:rPr>
              <a:t>AXIT CACBOXYLIC </a:t>
            </a:r>
          </a:p>
        </p:txBody>
      </p:sp>
      <p:sp>
        <p:nvSpPr>
          <p:cNvPr id="137237" name="Line 21"/>
          <p:cNvSpPr>
            <a:spLocks noChangeShapeType="1"/>
          </p:cNvSpPr>
          <p:nvPr/>
        </p:nvSpPr>
        <p:spPr bwMode="auto">
          <a:xfrm>
            <a:off x="5795963" y="3357563"/>
            <a:ext cx="719137" cy="129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38" name="Text Box 22"/>
          <p:cNvSpPr txBox="1">
            <a:spLocks noChangeArrowheads="1"/>
          </p:cNvSpPr>
          <p:nvPr/>
        </p:nvSpPr>
        <p:spPr bwMode="auto">
          <a:xfrm>
            <a:off x="6011863" y="4941888"/>
            <a:ext cx="187166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400">
                <a:solidFill>
                  <a:srgbClr val="003366"/>
                </a:solidFill>
                <a:cs typeface="Arial" charset="0"/>
              </a:rPr>
              <a:t>Nguyên tử H linh động</a:t>
            </a:r>
          </a:p>
        </p:txBody>
      </p:sp>
      <p:sp>
        <p:nvSpPr>
          <p:cNvPr id="137239" name="Oval 23"/>
          <p:cNvSpPr>
            <a:spLocks noChangeArrowheads="1"/>
          </p:cNvSpPr>
          <p:nvPr/>
        </p:nvSpPr>
        <p:spPr bwMode="auto">
          <a:xfrm>
            <a:off x="5764213" y="4716463"/>
            <a:ext cx="2089150" cy="13684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40" name="Text Box 24"/>
          <p:cNvSpPr txBox="1">
            <a:spLocks noChangeArrowheads="1"/>
          </p:cNvSpPr>
          <p:nvPr/>
        </p:nvSpPr>
        <p:spPr bwMode="auto">
          <a:xfrm>
            <a:off x="762000" y="1066800"/>
            <a:ext cx="762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</a:endParaRP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838200" y="10668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3366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3366"/>
                </a:solidFill>
                <a:ea typeface="新細明體" pitchFamily="18" charset="-120"/>
                <a:cs typeface="Arial" charset="0"/>
                <a:hlinkClick r:id="rId2" action="ppaction://hlinksldjump"/>
              </a:rPr>
              <a:t>     </a:t>
            </a:r>
            <a:endParaRPr lang="en-US" altLang="zh-TW" sz="3200" b="1">
              <a:solidFill>
                <a:srgbClr val="003366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37246" name="AutoShape 30"/>
          <p:cNvSpPr>
            <a:spLocks noChangeArrowheads="1"/>
          </p:cNvSpPr>
          <p:nvPr/>
        </p:nvSpPr>
        <p:spPr bwMode="auto">
          <a:xfrm>
            <a:off x="5486400" y="1905000"/>
            <a:ext cx="76200" cy="1066800"/>
          </a:xfrm>
          <a:prstGeom prst="downArrow">
            <a:avLst>
              <a:gd name="adj1" fmla="val 50000"/>
              <a:gd name="adj2" fmla="val 350000"/>
            </a:avLst>
          </a:prstGeom>
          <a:solidFill>
            <a:srgbClr val="993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  <p:sp>
        <p:nvSpPr>
          <p:cNvPr id="137247" name="AutoShape 31"/>
          <p:cNvSpPr>
            <a:spLocks noChangeArrowheads="1"/>
          </p:cNvSpPr>
          <p:nvPr/>
        </p:nvSpPr>
        <p:spPr bwMode="auto">
          <a:xfrm rot="1401334">
            <a:off x="2871788" y="2873375"/>
            <a:ext cx="1143000" cy="107950"/>
          </a:xfrm>
          <a:prstGeom prst="rightArrow">
            <a:avLst>
              <a:gd name="adj1" fmla="val 50000"/>
              <a:gd name="adj2" fmla="val 264706"/>
            </a:avLst>
          </a:prstGeom>
          <a:solidFill>
            <a:srgbClr val="9933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33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86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3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13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3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7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3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7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7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7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7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7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0" grpId="0"/>
      <p:bldP spid="137232" grpId="0" animBg="1"/>
      <p:bldP spid="137233" grpId="0" animBg="1"/>
      <p:bldP spid="137234" grpId="0" animBg="1"/>
      <p:bldP spid="137237" grpId="0" animBg="1"/>
      <p:bldP spid="137238" grpId="0"/>
      <p:bldP spid="137239" grpId="0" animBg="1"/>
      <p:bldP spid="66562" grpId="0"/>
      <p:bldP spid="137246" grpId="0" animBg="1"/>
      <p:bldP spid="1372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8486775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054025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0" y="43434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3.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Có thể điều chế trực tiếp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COOH từ chất nào sau 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(1)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OH.	(2)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CHO.         (3)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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    (4)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COONa.  (5)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ONa.     (6) 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A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 2, 3, 4, 5.	  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B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  1, 2, 5, 6.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	C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 1, 2, 3, 4	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D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t>.  1, 2, 4, 6.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228600" y="685800"/>
            <a:ext cx="86455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1.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Xét các axit đơn no sau: fomic, axetic, propionic, butiric.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Độ mạnh các axit trên (theo thứ tự)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A.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tăng dần.	  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B.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giảm dần.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C.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bằng nhau.	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D.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tăng không đáng kể.</a:t>
            </a: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228600" y="2514600"/>
            <a:ext cx="84629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FF3300"/>
                </a:solidFill>
                <a:latin typeface="Times New Roman" pitchFamily="18" charset="0"/>
              </a:rPr>
              <a:t>2.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Cho axit axetic tác dụng lần lượt với các chất sau: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Na, Cu(OH)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, NH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, Ag, Na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CO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, C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CH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OH, C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6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2800" baseline="-25000">
                <a:solidFill>
                  <a:srgbClr val="000000"/>
                </a:solidFill>
                <a:latin typeface="Times New Roman" pitchFamily="18" charset="0"/>
              </a:rPr>
              <a:t>5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OH.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Số phản ứng xảy ra là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74813" algn="l"/>
                <a:tab pos="2754313" algn="l"/>
                <a:tab pos="3835400" algn="l"/>
              </a:tabLs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A.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3. 	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B.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4. 	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C.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5. 		</a:t>
            </a:r>
            <a:r>
              <a:rPr lang="en-US" sz="2800" b="1">
                <a:solidFill>
                  <a:srgbClr val="000000"/>
                </a:solidFill>
                <a:latin typeface="Times New Roman" pitchFamily="18" charset="0"/>
              </a:rPr>
              <a:t>D.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 6.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2514600" y="1524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BÀI TẬP CỦNG CỐ</a:t>
            </a:r>
          </a:p>
        </p:txBody>
      </p:sp>
      <p:sp>
        <p:nvSpPr>
          <p:cNvPr id="201736" name="Oval 8"/>
          <p:cNvSpPr>
            <a:spLocks noChangeArrowheads="1"/>
          </p:cNvSpPr>
          <p:nvPr/>
        </p:nvSpPr>
        <p:spPr bwMode="auto">
          <a:xfrm>
            <a:off x="4724400" y="1600200"/>
            <a:ext cx="533400" cy="457200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1737" name="Oval 9"/>
          <p:cNvSpPr>
            <a:spLocks noChangeArrowheads="1"/>
          </p:cNvSpPr>
          <p:nvPr/>
        </p:nvSpPr>
        <p:spPr bwMode="auto">
          <a:xfrm>
            <a:off x="4572000" y="6096000"/>
            <a:ext cx="533400" cy="457200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1738" name="Oval 10"/>
          <p:cNvSpPr>
            <a:spLocks noChangeArrowheads="1"/>
          </p:cNvSpPr>
          <p:nvPr/>
        </p:nvSpPr>
        <p:spPr bwMode="auto">
          <a:xfrm>
            <a:off x="4800600" y="3886200"/>
            <a:ext cx="533400" cy="457200"/>
          </a:xfrm>
          <a:prstGeom prst="ellipse">
            <a:avLst/>
          </a:prstGeom>
          <a:noFill/>
          <a:ln w="38100" algn="ctr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034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1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6" grpId="0" animBg="1"/>
      <p:bldP spid="201737" grpId="0" animBg="1"/>
      <p:bldP spid="2017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30337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0033CC"/>
                </a:solidFill>
                <a:ea typeface="新細明體" pitchFamily="18" charset="-120"/>
                <a:cs typeface="Arial" charset="0"/>
              </a:rPr>
              <a:t>1. Tính axit: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228600" y="220980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800" b="1">
                <a:solidFill>
                  <a:srgbClr val="000000"/>
                </a:solidFill>
                <a:cs typeface="Arial" charset="0"/>
              </a:rPr>
              <a:t>a. Trong dung dịch, axit cacboxylic là một axit yếu, phân li thuận nghịch</a:t>
            </a:r>
          </a:p>
        </p:txBody>
      </p:sp>
      <p:sp>
        <p:nvSpPr>
          <p:cNvPr id="146442" name="Rectangle 10"/>
          <p:cNvSpPr>
            <a:spLocks noChangeArrowheads="1"/>
          </p:cNvSpPr>
          <p:nvPr/>
        </p:nvSpPr>
        <p:spPr bwMode="auto">
          <a:xfrm>
            <a:off x="1828800" y="0"/>
            <a:ext cx="626586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AXIT CACBOXYLIC </a:t>
            </a:r>
          </a:p>
        </p:txBody>
      </p:sp>
      <p:grpSp>
        <p:nvGrpSpPr>
          <p:cNvPr id="146443" name="Group 11"/>
          <p:cNvGrpSpPr>
            <a:grpSpLocks/>
          </p:cNvGrpSpPr>
          <p:nvPr/>
        </p:nvGrpSpPr>
        <p:grpSpPr bwMode="auto">
          <a:xfrm>
            <a:off x="889000" y="3367088"/>
            <a:ext cx="5830888" cy="519112"/>
            <a:chOff x="704" y="3612"/>
            <a:chExt cx="3673" cy="327"/>
          </a:xfrm>
        </p:grpSpPr>
        <p:sp>
          <p:nvSpPr>
            <p:cNvPr id="146444" name="Text Box 12"/>
            <p:cNvSpPr txBox="1">
              <a:spLocks noChangeArrowheads="1"/>
            </p:cNvSpPr>
            <p:nvPr/>
          </p:nvSpPr>
          <p:spPr bwMode="auto">
            <a:xfrm>
              <a:off x="704" y="3612"/>
              <a:ext cx="13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2800" b="1">
                  <a:solidFill>
                    <a:srgbClr val="000000"/>
                  </a:solidFill>
                  <a:cs typeface="Arial" charset="0"/>
                </a:rPr>
                <a:t>CH</a:t>
              </a:r>
              <a:r>
                <a:rPr lang="en-GB" sz="28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GB" sz="2800" b="1">
                  <a:solidFill>
                    <a:srgbClr val="000000"/>
                  </a:solidFill>
                  <a:cs typeface="Arial" charset="0"/>
                </a:rPr>
                <a:t>COOH</a:t>
              </a:r>
            </a:p>
          </p:txBody>
        </p:sp>
        <p:sp>
          <p:nvSpPr>
            <p:cNvPr id="146445" name="Text Box 13"/>
            <p:cNvSpPr txBox="1">
              <a:spLocks noChangeArrowheads="1"/>
            </p:cNvSpPr>
            <p:nvPr/>
          </p:nvSpPr>
          <p:spPr bwMode="auto">
            <a:xfrm>
              <a:off x="2562" y="3612"/>
              <a:ext cx="18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GB" sz="2800" b="1">
                  <a:solidFill>
                    <a:srgbClr val="000000"/>
                  </a:solidFill>
                  <a:cs typeface="Arial" charset="0"/>
                </a:rPr>
                <a:t>CH</a:t>
              </a:r>
              <a:r>
                <a:rPr lang="en-GB" sz="28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GB" sz="2800" b="1">
                  <a:solidFill>
                    <a:srgbClr val="000000"/>
                  </a:solidFill>
                  <a:cs typeface="Arial" charset="0"/>
                </a:rPr>
                <a:t>COO</a:t>
              </a:r>
              <a:r>
                <a:rPr lang="en-GB" sz="2800" b="1" baseline="30000">
                  <a:solidFill>
                    <a:srgbClr val="000000"/>
                  </a:solidFill>
                  <a:cs typeface="Arial" charset="0"/>
                </a:rPr>
                <a:t>-    </a:t>
              </a:r>
              <a:r>
                <a:rPr lang="en-GB" sz="2800" b="1">
                  <a:solidFill>
                    <a:srgbClr val="000000"/>
                  </a:solidFill>
                  <a:cs typeface="Arial" charset="0"/>
                </a:rPr>
                <a:t>+  </a:t>
              </a:r>
              <a:r>
                <a:rPr lang="en-GB" sz="2400" b="1">
                  <a:solidFill>
                    <a:srgbClr val="000000"/>
                  </a:solidFill>
                  <a:cs typeface="Arial" charset="0"/>
                </a:rPr>
                <a:t>H</a:t>
              </a:r>
              <a:r>
                <a:rPr lang="en-GB" sz="2400" b="1" baseline="30000">
                  <a:solidFill>
                    <a:srgbClr val="000000"/>
                  </a:solidFill>
                  <a:cs typeface="Arial" charset="0"/>
                </a:rPr>
                <a:t>+</a:t>
              </a:r>
            </a:p>
          </p:txBody>
        </p:sp>
        <p:grpSp>
          <p:nvGrpSpPr>
            <p:cNvPr id="146446" name="Group 14"/>
            <p:cNvGrpSpPr>
              <a:grpSpLocks/>
            </p:cNvGrpSpPr>
            <p:nvPr/>
          </p:nvGrpSpPr>
          <p:grpSpPr bwMode="auto">
            <a:xfrm>
              <a:off x="1927" y="3768"/>
              <a:ext cx="635" cy="51"/>
              <a:chOff x="1746" y="3974"/>
              <a:chExt cx="635" cy="51"/>
            </a:xfrm>
          </p:grpSpPr>
          <p:sp>
            <p:nvSpPr>
              <p:cNvPr id="146447" name="Line 15"/>
              <p:cNvSpPr>
                <a:spLocks noChangeShapeType="1"/>
              </p:cNvSpPr>
              <p:nvPr/>
            </p:nvSpPr>
            <p:spPr bwMode="auto">
              <a:xfrm>
                <a:off x="1746" y="3974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46448" name="Line 16"/>
              <p:cNvSpPr>
                <a:spLocks noChangeShapeType="1"/>
              </p:cNvSpPr>
              <p:nvPr/>
            </p:nvSpPr>
            <p:spPr bwMode="auto">
              <a:xfrm>
                <a:off x="1746" y="4025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8382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2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>
            <a:off x="609600" y="40386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       Ñoä maïnh axit : HCl &gt; CH</a:t>
            </a:r>
            <a:r>
              <a:rPr lang="en-US" sz="2800" baseline="-25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3</a:t>
            </a:r>
            <a:r>
              <a:rPr lang="en-US" sz="28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COOH &gt; H</a:t>
            </a:r>
            <a:r>
              <a:rPr lang="en-US" sz="2800" baseline="-25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2</a:t>
            </a:r>
            <a:r>
              <a:rPr lang="en-US" sz="28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CO</a:t>
            </a:r>
            <a:r>
              <a:rPr lang="en-US" sz="2800" baseline="-250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</a:rPr>
              <a:t>3</a:t>
            </a:r>
            <a:endParaRPr lang="en-US" sz="2800" baseline="-25000">
              <a:solidFill>
                <a:srgbClr val="0000CC"/>
              </a:solidFill>
              <a:latin typeface="VNI-Times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424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146439" grpId="0"/>
      <p:bldP spid="66562" grpId="0"/>
      <p:bldP spid="1464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3"/>
          <p:cNvSpPr txBox="1">
            <a:spLocks noChangeArrowheads="1"/>
          </p:cNvSpPr>
          <p:nvPr/>
        </p:nvSpPr>
        <p:spPr bwMode="auto">
          <a:xfrm>
            <a:off x="4116388" y="2349500"/>
            <a:ext cx="1330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Quỳ tím</a:t>
            </a:r>
          </a:p>
        </p:txBody>
      </p:sp>
      <p:sp>
        <p:nvSpPr>
          <p:cNvPr id="199686" name="Line 4"/>
          <p:cNvSpPr>
            <a:spLocks noChangeShapeType="1"/>
          </p:cNvSpPr>
          <p:nvPr/>
        </p:nvSpPr>
        <p:spPr bwMode="auto">
          <a:xfrm>
            <a:off x="5605463" y="2601913"/>
            <a:ext cx="509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V="1">
            <a:off x="2159000" y="2636838"/>
            <a:ext cx="1905000" cy="1825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V="1">
            <a:off x="2159000" y="3475038"/>
            <a:ext cx="19812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55" name="Line 19"/>
          <p:cNvSpPr>
            <a:spLocks noChangeShapeType="1"/>
          </p:cNvSpPr>
          <p:nvPr/>
        </p:nvSpPr>
        <p:spPr bwMode="auto">
          <a:xfrm flipV="1">
            <a:off x="2159000" y="4237038"/>
            <a:ext cx="1981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56" name="Line 20"/>
          <p:cNvSpPr>
            <a:spLocks noChangeShapeType="1"/>
          </p:cNvSpPr>
          <p:nvPr/>
        </p:nvSpPr>
        <p:spPr bwMode="auto">
          <a:xfrm>
            <a:off x="2159000" y="4465638"/>
            <a:ext cx="19812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57" name="Line 21"/>
          <p:cNvSpPr>
            <a:spLocks noChangeShapeType="1"/>
          </p:cNvSpPr>
          <p:nvPr/>
        </p:nvSpPr>
        <p:spPr bwMode="auto">
          <a:xfrm>
            <a:off x="2159000" y="4483100"/>
            <a:ext cx="1981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4137025" y="3265488"/>
            <a:ext cx="145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Kim loại (trước H)</a:t>
            </a:r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5726113" y="3522663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4124325" y="4027488"/>
            <a:ext cx="110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Bazơ</a:t>
            </a:r>
          </a:p>
        </p:txBody>
      </p:sp>
      <p:sp>
        <p:nvSpPr>
          <p:cNvPr id="65563" name="Line 27"/>
          <p:cNvSpPr>
            <a:spLocks noChangeShapeType="1"/>
          </p:cNvSpPr>
          <p:nvPr/>
        </p:nvSpPr>
        <p:spPr bwMode="auto">
          <a:xfrm>
            <a:off x="5746750" y="4259263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171950" y="4941888"/>
            <a:ext cx="163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Oxit bazơ</a:t>
            </a:r>
          </a:p>
        </p:txBody>
      </p:sp>
      <p:sp>
        <p:nvSpPr>
          <p:cNvPr id="65564" name="Line 28"/>
          <p:cNvSpPr>
            <a:spLocks noChangeShapeType="1"/>
          </p:cNvSpPr>
          <p:nvPr/>
        </p:nvSpPr>
        <p:spPr bwMode="auto">
          <a:xfrm>
            <a:off x="5818188" y="5173663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9698" name="Text Box 15"/>
          <p:cNvSpPr txBox="1">
            <a:spLocks noChangeArrowheads="1"/>
          </p:cNvSpPr>
          <p:nvPr/>
        </p:nvSpPr>
        <p:spPr bwMode="auto">
          <a:xfrm>
            <a:off x="4079875" y="5661025"/>
            <a:ext cx="1025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Muối</a:t>
            </a:r>
          </a:p>
        </p:txBody>
      </p:sp>
      <p:sp>
        <p:nvSpPr>
          <p:cNvPr id="199699" name="Line 29"/>
          <p:cNvSpPr>
            <a:spLocks noChangeShapeType="1"/>
          </p:cNvSpPr>
          <p:nvPr/>
        </p:nvSpPr>
        <p:spPr bwMode="auto">
          <a:xfrm>
            <a:off x="5154613" y="5910263"/>
            <a:ext cx="5651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9701" name="Oval 21"/>
          <p:cNvSpPr>
            <a:spLocks noChangeArrowheads="1"/>
          </p:cNvSpPr>
          <p:nvPr/>
        </p:nvSpPr>
        <p:spPr bwMode="auto">
          <a:xfrm>
            <a:off x="214313" y="3868738"/>
            <a:ext cx="1836737" cy="1270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Axit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Cacboxylic</a:t>
            </a:r>
            <a:endParaRPr lang="en-US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99702" name="Rectangle 22"/>
          <p:cNvSpPr>
            <a:spLocks noChangeArrowheads="1"/>
          </p:cNvSpPr>
          <p:nvPr/>
        </p:nvSpPr>
        <p:spPr bwMode="auto">
          <a:xfrm>
            <a:off x="6311900" y="2349500"/>
            <a:ext cx="2570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Đổi màu sang đỏ</a:t>
            </a:r>
          </a:p>
        </p:txBody>
      </p:sp>
      <p:sp>
        <p:nvSpPr>
          <p:cNvPr id="199703" name="Rectangle 23"/>
          <p:cNvSpPr>
            <a:spLocks noChangeArrowheads="1"/>
          </p:cNvSpPr>
          <p:nvPr/>
        </p:nvSpPr>
        <p:spPr bwMode="auto">
          <a:xfrm>
            <a:off x="6527800" y="3213100"/>
            <a:ext cx="2001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Muối + Hiđro</a:t>
            </a:r>
            <a:endParaRPr lang="en-GB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99704" name="Rectangle 24"/>
          <p:cNvSpPr>
            <a:spLocks noChangeArrowheads="1"/>
          </p:cNvSpPr>
          <p:nvPr/>
        </p:nvSpPr>
        <p:spPr bwMode="auto">
          <a:xfrm>
            <a:off x="6527800" y="4005263"/>
            <a:ext cx="197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Muối + Nước</a:t>
            </a:r>
            <a:endParaRPr lang="en-GB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99705" name="Rectangle 25"/>
          <p:cNvSpPr>
            <a:spLocks noChangeArrowheads="1"/>
          </p:cNvSpPr>
          <p:nvPr/>
        </p:nvSpPr>
        <p:spPr bwMode="auto">
          <a:xfrm>
            <a:off x="6599238" y="4941888"/>
            <a:ext cx="197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Muối + Nước</a:t>
            </a:r>
            <a:endParaRPr lang="en-GB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99706" name="Rectangle 26"/>
          <p:cNvSpPr>
            <a:spLocks noChangeArrowheads="1"/>
          </p:cNvSpPr>
          <p:nvPr/>
        </p:nvSpPr>
        <p:spPr bwMode="auto">
          <a:xfrm>
            <a:off x="5951538" y="5661025"/>
            <a:ext cx="3157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Muối  mới +  Axit mới</a:t>
            </a:r>
            <a:endParaRPr lang="en-GB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99708" name="AutoShape 28"/>
          <p:cNvSpPr>
            <a:spLocks noChangeArrowheads="1"/>
          </p:cNvSpPr>
          <p:nvPr/>
        </p:nvSpPr>
        <p:spPr bwMode="auto">
          <a:xfrm>
            <a:off x="990600" y="831056"/>
            <a:ext cx="3404683" cy="2398135"/>
          </a:xfrm>
          <a:prstGeom prst="cloudCallout">
            <a:avLst>
              <a:gd name="adj1" fmla="val -65417"/>
              <a:gd name="adj2" fmla="val 3867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Hãy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nêu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các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tính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chất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hóa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học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của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axit</a:t>
            </a:r>
            <a:r>
              <a:rPr lang="en-GB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cs typeface="Arial" charset="0"/>
              </a:rPr>
              <a:t>cacboxylic</a:t>
            </a:r>
            <a:endParaRPr lang="en-GB" sz="20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9711" name="Text Box 31"/>
          <p:cNvSpPr txBox="1">
            <a:spLocks noChangeArrowheads="1"/>
          </p:cNvSpPr>
          <p:nvPr/>
        </p:nvSpPr>
        <p:spPr bwMode="auto">
          <a:xfrm>
            <a:off x="0" y="5715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800" b="1">
                <a:solidFill>
                  <a:srgbClr val="000000"/>
                </a:solidFill>
                <a:cs typeface="Arial" charset="0"/>
              </a:rPr>
              <a:t>b. Axit cacboxylic có tính chất hóa học của một axit</a:t>
            </a: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400" y="381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2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301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99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9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9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9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9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/>
      <p:bldP spid="199686" grpId="0" animBg="1"/>
      <p:bldP spid="65553" grpId="0" animBg="1"/>
      <p:bldP spid="65554" grpId="0" animBg="1"/>
      <p:bldP spid="65555" grpId="0" animBg="1"/>
      <p:bldP spid="65556" grpId="0" animBg="1"/>
      <p:bldP spid="65557" grpId="0" animBg="1"/>
      <p:bldP spid="65542" grpId="0"/>
      <p:bldP spid="65562" grpId="0" animBg="1"/>
      <p:bldP spid="65545" grpId="0"/>
      <p:bldP spid="65563" grpId="0" animBg="1"/>
      <p:bldP spid="65548" grpId="0"/>
      <p:bldP spid="65564" grpId="0" animBg="1"/>
      <p:bldP spid="199698" grpId="0"/>
      <p:bldP spid="199699" grpId="0" animBg="1"/>
      <p:bldP spid="199702" grpId="0"/>
      <p:bldP spid="199703" grpId="0"/>
      <p:bldP spid="199704" grpId="0"/>
      <p:bldP spid="199705" grpId="0"/>
      <p:bldP spid="199706" grpId="0"/>
      <p:bldP spid="199708" grpId="0" animBg="1"/>
      <p:bldP spid="199708" grpId="1" animBg="1"/>
      <p:bldP spid="1997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552" name="Group 48"/>
          <p:cNvGraphicFramePr>
            <a:graphicFrameLocks noGrp="1"/>
          </p:cNvGraphicFramePr>
          <p:nvPr/>
        </p:nvGraphicFramePr>
        <p:xfrm>
          <a:off x="211138" y="1220788"/>
          <a:ext cx="8785225" cy="5473701"/>
        </p:xfrm>
        <a:graphic>
          <a:graphicData uri="http://schemas.openxmlformats.org/drawingml/2006/table">
            <a:tbl>
              <a:tblPr/>
              <a:tblGrid>
                <a:gridCol w="1944687"/>
                <a:gridCol w="6840538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Thí nghiệm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Hiện tượng, PTPỨ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 1. Quỳ tím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5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     </a:t>
                      </a:r>
                      <a:endParaRPr kumimoji="0" lang="en-US" altLang="zh-TW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1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496" name="Text Box 32"/>
          <p:cNvSpPr txBox="1">
            <a:spLocks noChangeArrowheads="1"/>
          </p:cNvSpPr>
          <p:nvPr/>
        </p:nvSpPr>
        <p:spPr bwMode="auto">
          <a:xfrm>
            <a:off x="3109913" y="2108200"/>
            <a:ext cx="53482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800" b="1">
                <a:solidFill>
                  <a:srgbClr val="0033CC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Quỳ tím chuyển </a:t>
            </a:r>
            <a:r>
              <a:rPr lang="en-US" altLang="zh-TW" sz="2800" b="1">
                <a:solidFill>
                  <a:srgbClr val="CC00FF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màu hồng</a:t>
            </a:r>
          </a:p>
        </p:txBody>
      </p:sp>
      <p:sp>
        <p:nvSpPr>
          <p:cNvPr id="62497" name="Text Box 33"/>
          <p:cNvSpPr txBox="1">
            <a:spLocks noChangeArrowheads="1"/>
          </p:cNvSpPr>
          <p:nvPr/>
        </p:nvSpPr>
        <p:spPr bwMode="auto">
          <a:xfrm>
            <a:off x="3109913" y="2667000"/>
            <a:ext cx="3971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8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Sủi bọt và kẽm tan dần</a:t>
            </a:r>
          </a:p>
        </p:txBody>
      </p:sp>
      <p:sp>
        <p:nvSpPr>
          <p:cNvPr id="62499" name="Text Box 35"/>
          <p:cNvSpPr txBox="1">
            <a:spLocks noChangeArrowheads="1"/>
          </p:cNvSpPr>
          <p:nvPr/>
        </p:nvSpPr>
        <p:spPr bwMode="auto">
          <a:xfrm>
            <a:off x="3109913" y="3736975"/>
            <a:ext cx="3957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33CC"/>
                </a:solidFill>
                <a:ea typeface="新細明體" pitchFamily="18" charset="-120"/>
                <a:cs typeface="Arial" charset="0"/>
              </a:rPr>
              <a:t>Dung dịch có màu xanh</a:t>
            </a:r>
          </a:p>
        </p:txBody>
      </p: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4002088" y="4651375"/>
            <a:ext cx="2525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Sủi bọt</a:t>
            </a:r>
            <a:r>
              <a:rPr lang="en-US" altLang="zh-TW" sz="2400" b="1" i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 </a:t>
            </a: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khí </a:t>
            </a:r>
          </a:p>
        </p:txBody>
      </p:sp>
      <p:sp>
        <p:nvSpPr>
          <p:cNvPr id="62501" name="Text Box 37"/>
          <p:cNvSpPr txBox="1">
            <a:spLocks noChangeArrowheads="1"/>
          </p:cNvSpPr>
          <p:nvPr/>
        </p:nvSpPr>
        <p:spPr bwMode="auto">
          <a:xfrm>
            <a:off x="179388" y="2854325"/>
            <a:ext cx="1241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2.  Zn</a:t>
            </a: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 </a:t>
            </a: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2" action="ppaction://hlinksldjump"/>
              </a:rPr>
              <a:t>     </a:t>
            </a:r>
            <a:r>
              <a:rPr lang="en-US" altLang="zh-TW" sz="2400" b="1" i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 </a:t>
            </a:r>
          </a:p>
        </p:txBody>
      </p:sp>
      <p:sp>
        <p:nvSpPr>
          <p:cNvPr id="62504" name="Text Box 40"/>
          <p:cNvSpPr txBox="1">
            <a:spLocks noChangeArrowheads="1"/>
          </p:cNvSpPr>
          <p:nvPr/>
        </p:nvSpPr>
        <p:spPr bwMode="auto">
          <a:xfrm>
            <a:off x="179388" y="3862388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3. CuO </a:t>
            </a:r>
            <a:endParaRPr lang="en-US" altLang="zh-TW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62505" name="Text Box 41"/>
          <p:cNvSpPr txBox="1">
            <a:spLocks noChangeArrowheads="1"/>
          </p:cNvSpPr>
          <p:nvPr/>
        </p:nvSpPr>
        <p:spPr bwMode="auto">
          <a:xfrm>
            <a:off x="179388" y="4845050"/>
            <a:ext cx="172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4. CaCO</a:t>
            </a:r>
            <a:r>
              <a:rPr lang="en-US" altLang="zh-TW" sz="2400" b="1" baseline="-25000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3</a:t>
            </a:r>
            <a:r>
              <a:rPr lang="en-US" altLang="zh-TW" sz="2400" b="1" i="1" baseline="-25000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2400" b="1" i="1" baseline="-25000">
                <a:solidFill>
                  <a:srgbClr val="000000"/>
                </a:solidFill>
                <a:ea typeface="新細明體" pitchFamily="18" charset="-120"/>
                <a:cs typeface="Arial" charset="0"/>
                <a:hlinkClick r:id="" action="ppaction://noaction"/>
              </a:rPr>
              <a:t>        </a:t>
            </a:r>
            <a:endParaRPr lang="en-US" altLang="zh-TW" sz="24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49540" name="Text Box 36"/>
          <p:cNvSpPr txBox="1">
            <a:spLocks noChangeArrowheads="1"/>
          </p:cNvSpPr>
          <p:nvPr/>
        </p:nvSpPr>
        <p:spPr bwMode="auto">
          <a:xfrm>
            <a:off x="2555875" y="3197225"/>
            <a:ext cx="658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2CH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COOH + Zn → (CH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COO)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Zn + 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↑</a:t>
            </a:r>
            <a:endParaRPr lang="en-US" sz="2400" b="1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149541" name="Text Box 37"/>
          <p:cNvSpPr txBox="1">
            <a:spLocks noChangeArrowheads="1"/>
          </p:cNvSpPr>
          <p:nvPr/>
        </p:nvSpPr>
        <p:spPr bwMode="auto">
          <a:xfrm>
            <a:off x="2447925" y="4181475"/>
            <a:ext cx="6948488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300" b="1">
                <a:solidFill>
                  <a:srgbClr val="000000"/>
                </a:solidFill>
                <a:cs typeface="Arial" charset="0"/>
              </a:rPr>
              <a:t>2CH</a:t>
            </a:r>
            <a:r>
              <a:rPr lang="en-US" sz="23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300" b="1">
                <a:solidFill>
                  <a:srgbClr val="000000"/>
                </a:solidFill>
                <a:cs typeface="Arial" charset="0"/>
              </a:rPr>
              <a:t>COOH + CuO → (CH</a:t>
            </a:r>
            <a:r>
              <a:rPr lang="en-US" sz="23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300" b="1">
                <a:solidFill>
                  <a:srgbClr val="000000"/>
                </a:solidFill>
                <a:cs typeface="Arial" charset="0"/>
              </a:rPr>
              <a:t>COO)</a:t>
            </a:r>
            <a:r>
              <a:rPr lang="en-US" sz="23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300" b="1">
                <a:solidFill>
                  <a:srgbClr val="000000"/>
                </a:solidFill>
                <a:cs typeface="Arial" charset="0"/>
              </a:rPr>
              <a:t>Cu + H</a:t>
            </a:r>
            <a:r>
              <a:rPr lang="en-US" sz="23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300" b="1">
                <a:solidFill>
                  <a:srgbClr val="000000"/>
                </a:solidFill>
                <a:cs typeface="Arial" charset="0"/>
              </a:rPr>
              <a:t>O</a:t>
            </a:r>
            <a:r>
              <a:rPr lang="en-US" sz="230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149542" name="Text Box 38"/>
          <p:cNvSpPr txBox="1">
            <a:spLocks noChangeArrowheads="1"/>
          </p:cNvSpPr>
          <p:nvPr/>
        </p:nvSpPr>
        <p:spPr bwMode="auto">
          <a:xfrm>
            <a:off x="2268538" y="5095875"/>
            <a:ext cx="68754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200" b="1">
                <a:solidFill>
                  <a:srgbClr val="000000"/>
                </a:solidFill>
                <a:cs typeface="Arial" charset="0"/>
              </a:rPr>
              <a:t>2CH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200" b="1">
                <a:solidFill>
                  <a:srgbClr val="000000"/>
                </a:solidFill>
                <a:cs typeface="Arial" charset="0"/>
              </a:rPr>
              <a:t>COOH + CaCO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200" b="1">
                <a:solidFill>
                  <a:srgbClr val="000000"/>
                </a:solidFill>
                <a:cs typeface="Arial" charset="0"/>
              </a:rPr>
              <a:t>→(CH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200" b="1">
                <a:solidFill>
                  <a:srgbClr val="000000"/>
                </a:solidFill>
                <a:cs typeface="Arial" charset="0"/>
              </a:rPr>
              <a:t>COO)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200" b="1">
                <a:solidFill>
                  <a:srgbClr val="000000"/>
                </a:solidFill>
                <a:cs typeface="Arial" charset="0"/>
              </a:rPr>
              <a:t>Ca + H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200" b="1">
                <a:solidFill>
                  <a:srgbClr val="000000"/>
                </a:solidFill>
                <a:cs typeface="Arial" charset="0"/>
              </a:rPr>
              <a:t>O+CO</a:t>
            </a:r>
            <a:r>
              <a:rPr lang="en-US" sz="2200" b="1" baseline="-25000">
                <a:solidFill>
                  <a:srgbClr val="000000"/>
                </a:solidFill>
                <a:cs typeface="Arial" charset="0"/>
              </a:rPr>
              <a:t>2 </a:t>
            </a:r>
            <a:r>
              <a:rPr lang="en-US" sz="2200" b="1">
                <a:solidFill>
                  <a:srgbClr val="FF0000"/>
                </a:solidFill>
                <a:cs typeface="Arial" charset="0"/>
              </a:rPr>
              <a:t>↑</a:t>
            </a:r>
          </a:p>
        </p:txBody>
      </p:sp>
      <p:sp>
        <p:nvSpPr>
          <p:cNvPr id="2" name="Text Box 40"/>
          <p:cNvSpPr txBox="1">
            <a:spLocks noChangeArrowheads="1"/>
          </p:cNvSpPr>
          <p:nvPr/>
        </p:nvSpPr>
        <p:spPr bwMode="auto">
          <a:xfrm>
            <a:off x="179388" y="5567363"/>
            <a:ext cx="1944687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19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5. </a:t>
            </a:r>
            <a:r>
              <a:rPr lang="en-US" altLang="zh-TW" sz="24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Dd NaOH có màu hồng </a:t>
            </a:r>
            <a:r>
              <a:rPr lang="en-US" altLang="zh-TW" sz="2000" b="1">
                <a:solidFill>
                  <a:srgbClr val="00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(dd PP)</a:t>
            </a:r>
            <a:endParaRPr lang="en-US" altLang="zh-TW" sz="2000" b="1" i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3" name="Text Box 35"/>
          <p:cNvSpPr txBox="1">
            <a:spLocks noChangeArrowheads="1"/>
          </p:cNvSpPr>
          <p:nvPr/>
        </p:nvSpPr>
        <p:spPr bwMode="auto">
          <a:xfrm>
            <a:off x="2919413" y="5594350"/>
            <a:ext cx="565308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2400" b="1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Màu</a:t>
            </a:r>
            <a:r>
              <a:rPr lang="en-US" altLang="zh-TW" sz="2400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 </a:t>
            </a:r>
            <a:r>
              <a:rPr lang="en-US" altLang="zh-TW" sz="2400" b="1">
                <a:solidFill>
                  <a:srgbClr val="FFFFFF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hồng của dung dịch bị mất</a:t>
            </a:r>
          </a:p>
        </p:txBody>
      </p:sp>
      <p:sp>
        <p:nvSpPr>
          <p:cNvPr id="149545" name="Text Box 41"/>
          <p:cNvSpPr txBox="1">
            <a:spLocks noChangeArrowheads="1"/>
          </p:cNvSpPr>
          <p:nvPr/>
        </p:nvSpPr>
        <p:spPr bwMode="auto">
          <a:xfrm>
            <a:off x="2586038" y="6238875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CH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COOH + NaOH → CH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COONa + 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O </a:t>
            </a:r>
          </a:p>
        </p:txBody>
      </p:sp>
      <p:sp>
        <p:nvSpPr>
          <p:cNvPr id="149547" name="Text Box 43"/>
          <p:cNvSpPr txBox="1">
            <a:spLocks noChangeArrowheads="1"/>
          </p:cNvSpPr>
          <p:nvPr/>
        </p:nvSpPr>
        <p:spPr bwMode="auto">
          <a:xfrm>
            <a:off x="0" y="5715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800" b="1">
                <a:solidFill>
                  <a:srgbClr val="000000"/>
                </a:solidFill>
                <a:cs typeface="Arial" charset="0"/>
              </a:rPr>
              <a:t>b. Axit cacboxylic có tính chất hóa học của một axit</a:t>
            </a: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400" y="381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3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49554" name="Text Box 50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8532813" y="6400800"/>
            <a:ext cx="611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TN</a:t>
            </a:r>
          </a:p>
        </p:txBody>
      </p:sp>
    </p:spTree>
    <p:extLst>
      <p:ext uri="{BB962C8B-B14F-4D97-AF65-F5344CB8AC3E}">
        <p14:creationId xmlns:p14="http://schemas.microsoft.com/office/powerpoint/2010/main" val="1216863014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9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6" grpId="0"/>
      <p:bldP spid="62497" grpId="0"/>
      <p:bldP spid="62499" grpId="0"/>
      <p:bldP spid="62500" grpId="0"/>
      <p:bldP spid="149540" grpId="0"/>
      <p:bldP spid="149541" grpId="0"/>
      <p:bldP spid="149542" grpId="0"/>
      <p:bldP spid="3" grpId="0" animBg="1"/>
      <p:bldP spid="1495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3505200" cy="398463"/>
          </a:xfrm>
          <a:noFill/>
          <a:ln/>
        </p:spPr>
        <p:txBody>
          <a:bodyPr/>
          <a:lstStyle/>
          <a:p>
            <a:pPr marL="0" indent="0">
              <a:buFontTx/>
              <a:buNone/>
            </a:pPr>
            <a:r>
              <a:rPr lang="en-US" sz="2800" b="1"/>
              <a:t>Thí nghiệm:</a:t>
            </a:r>
          </a:p>
        </p:txBody>
      </p:sp>
      <p:sp>
        <p:nvSpPr>
          <p:cNvPr id="150534" name="Text Box 6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8459788" y="6400800"/>
            <a:ext cx="684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TN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990600" y="3352800"/>
            <a:ext cx="7775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2400" b="1">
                <a:solidFill>
                  <a:srgbClr val="000000"/>
                </a:solidFill>
                <a:cs typeface="Arial" charset="0"/>
              </a:rPr>
              <a:t>Sản phẩm phản ứng là một chất lỏng không màu, không tan trong nước, nhẹ hơn nước, có mùi thơm</a:t>
            </a:r>
          </a:p>
        </p:txBody>
      </p:sp>
      <p:sp>
        <p:nvSpPr>
          <p:cNvPr id="150536" name="AutoShape 8"/>
          <p:cNvSpPr>
            <a:spLocks noChangeArrowheads="1"/>
          </p:cNvSpPr>
          <p:nvPr/>
        </p:nvSpPr>
        <p:spPr bwMode="auto">
          <a:xfrm>
            <a:off x="4724400" y="1143000"/>
            <a:ext cx="3960813" cy="3313113"/>
          </a:xfrm>
          <a:prstGeom prst="cloudCallout">
            <a:avLst>
              <a:gd name="adj1" fmla="val -20583"/>
              <a:gd name="adj2" fmla="val 748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>
                <a:solidFill>
                  <a:srgbClr val="000000"/>
                </a:solidFill>
                <a:cs typeface="Arial" charset="0"/>
              </a:rPr>
              <a:t>Quan sát video clip và giải thích hiện tượng</a:t>
            </a: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457200" y="533400"/>
            <a:ext cx="586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33CC"/>
                </a:solidFill>
                <a:ea typeface="新細明體" pitchFamily="18" charset="-120"/>
                <a:cs typeface="Arial" charset="0"/>
              </a:rPr>
              <a:t>2. </a:t>
            </a:r>
            <a:r>
              <a:rPr lang="en-GB" sz="3600" b="1">
                <a:solidFill>
                  <a:srgbClr val="0033CC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Phản ứng với nhóm -OH</a:t>
            </a:r>
          </a:p>
        </p:txBody>
      </p:sp>
      <p:pic>
        <p:nvPicPr>
          <p:cNvPr id="81989" name="Picture 69" descr="arrowr2-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7254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400" y="381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5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39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0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50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8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3" grpId="0" build="p"/>
      <p:bldP spid="150534" grpId="0"/>
      <p:bldP spid="150535" grpId="0"/>
      <p:bldP spid="150536" grpId="0" animBg="1"/>
      <p:bldP spid="150536" grpId="1" animBg="1"/>
      <p:bldP spid="1505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762000" y="2230438"/>
            <a:ext cx="18145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CH</a:t>
            </a:r>
            <a:r>
              <a:rPr lang="en-US" sz="4000" b="1" baseline="-25000">
                <a:solidFill>
                  <a:srgbClr val="000000"/>
                </a:solidFill>
                <a:cs typeface="Arial" charset="0"/>
              </a:rPr>
              <a:t>3</a:t>
            </a:r>
            <a:r>
              <a:rPr lang="en-US" sz="4000" b="1">
                <a:solidFill>
                  <a:srgbClr val="000000"/>
                </a:solidFill>
                <a:cs typeface="Arial" charset="0"/>
              </a:rPr>
              <a:t>-C-</a:t>
            </a:r>
            <a:endParaRPr lang="en-US" sz="4000" b="1" baseline="-2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2387600" y="2230438"/>
            <a:ext cx="946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OH</a:t>
            </a:r>
            <a:endParaRPr lang="en-US" sz="4000" b="1" baseline="-2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419600" y="2230438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H</a:t>
            </a:r>
            <a:endParaRPr lang="en-US" sz="4000" b="1" baseline="-25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1803400" y="3073400"/>
            <a:ext cx="5794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O</a:t>
            </a:r>
            <a:endParaRPr lang="en-US" sz="4000" b="1" baseline="-250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52585" name="Group 9"/>
          <p:cNvGrpSpPr>
            <a:grpSpLocks/>
          </p:cNvGrpSpPr>
          <p:nvPr/>
        </p:nvGrpSpPr>
        <p:grpSpPr bwMode="auto">
          <a:xfrm>
            <a:off x="2057400" y="2895600"/>
            <a:ext cx="95250" cy="314325"/>
            <a:chOff x="1338" y="1794"/>
            <a:chExt cx="60" cy="198"/>
          </a:xfrm>
        </p:grpSpPr>
        <p:sp>
          <p:nvSpPr>
            <p:cNvPr id="152586" name="Line 10"/>
            <p:cNvSpPr>
              <a:spLocks noChangeShapeType="1"/>
            </p:cNvSpPr>
            <p:nvPr/>
          </p:nvSpPr>
          <p:spPr bwMode="auto">
            <a:xfrm>
              <a:off x="1338" y="1794"/>
              <a:ext cx="0" cy="1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2587" name="Line 11"/>
            <p:cNvSpPr>
              <a:spLocks noChangeShapeType="1"/>
            </p:cNvSpPr>
            <p:nvPr/>
          </p:nvSpPr>
          <p:spPr bwMode="auto">
            <a:xfrm>
              <a:off x="1398" y="1794"/>
              <a:ext cx="0" cy="1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2588" name="Text Box 12"/>
          <p:cNvSpPr txBox="1">
            <a:spLocks noChangeArrowheads="1"/>
          </p:cNvSpPr>
          <p:nvPr/>
        </p:nvSpPr>
        <p:spPr bwMode="auto">
          <a:xfrm>
            <a:off x="4787900" y="2230438"/>
            <a:ext cx="2767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O-CH</a:t>
            </a:r>
            <a:r>
              <a:rPr lang="en-US" sz="40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4000" b="1">
                <a:solidFill>
                  <a:srgbClr val="000000"/>
                </a:solidFill>
                <a:cs typeface="Arial" charset="0"/>
              </a:rPr>
              <a:t>-CH</a:t>
            </a:r>
            <a:r>
              <a:rPr lang="en-US" sz="4000" b="1" baseline="-25000">
                <a:solidFill>
                  <a:srgbClr val="000000"/>
                </a:solidFill>
                <a:cs typeface="Arial" charset="0"/>
              </a:rPr>
              <a:t>3</a:t>
            </a:r>
          </a:p>
        </p:txBody>
      </p:sp>
      <p:sp>
        <p:nvSpPr>
          <p:cNvPr id="152589" name="Text Box 13"/>
          <p:cNvSpPr txBox="1">
            <a:spLocks noChangeArrowheads="1"/>
          </p:cNvSpPr>
          <p:nvPr/>
        </p:nvSpPr>
        <p:spPr bwMode="auto">
          <a:xfrm>
            <a:off x="3203575" y="3870325"/>
            <a:ext cx="1312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00"/>
                </a:solidFill>
                <a:cs typeface="Arial" charset="0"/>
              </a:rPr>
              <a:t>HOH</a:t>
            </a:r>
          </a:p>
        </p:txBody>
      </p: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3654425" y="2279650"/>
            <a:ext cx="48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+</a:t>
            </a:r>
          </a:p>
        </p:txBody>
      </p:sp>
      <p:sp>
        <p:nvSpPr>
          <p:cNvPr id="152591" name="Text Box 15"/>
          <p:cNvSpPr txBox="1">
            <a:spLocks noChangeArrowheads="1"/>
          </p:cNvSpPr>
          <p:nvPr/>
        </p:nvSpPr>
        <p:spPr bwMode="auto">
          <a:xfrm>
            <a:off x="5584825" y="2254250"/>
            <a:ext cx="481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00"/>
                </a:solidFill>
                <a:cs typeface="Arial" charset="0"/>
              </a:rPr>
              <a:t>+</a:t>
            </a:r>
          </a:p>
        </p:txBody>
      </p:sp>
      <p:grpSp>
        <p:nvGrpSpPr>
          <p:cNvPr id="152592" name="Group 16"/>
          <p:cNvGrpSpPr>
            <a:grpSpLocks/>
          </p:cNvGrpSpPr>
          <p:nvPr/>
        </p:nvGrpSpPr>
        <p:grpSpPr bwMode="auto">
          <a:xfrm>
            <a:off x="-25400" y="4356100"/>
            <a:ext cx="9144000" cy="1441450"/>
            <a:chOff x="0" y="2803"/>
            <a:chExt cx="5760" cy="908"/>
          </a:xfrm>
        </p:grpSpPr>
        <p:sp>
          <p:nvSpPr>
            <p:cNvPr id="152593" name="Rectangle 17"/>
            <p:cNvSpPr>
              <a:spLocks noChangeArrowheads="1"/>
            </p:cNvSpPr>
            <p:nvPr/>
          </p:nvSpPr>
          <p:spPr bwMode="auto">
            <a:xfrm>
              <a:off x="3965" y="3423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etyl axetat</a:t>
              </a:r>
            </a:p>
          </p:txBody>
        </p:sp>
        <p:grpSp>
          <p:nvGrpSpPr>
            <p:cNvPr id="152594" name="Group 18"/>
            <p:cNvGrpSpPr>
              <a:grpSpLocks/>
            </p:cNvGrpSpPr>
            <p:nvPr/>
          </p:nvGrpSpPr>
          <p:grpSpPr bwMode="auto">
            <a:xfrm>
              <a:off x="0" y="2803"/>
              <a:ext cx="5760" cy="663"/>
              <a:chOff x="0" y="2803"/>
              <a:chExt cx="5760" cy="663"/>
            </a:xfrm>
          </p:grpSpPr>
          <p:sp>
            <p:nvSpPr>
              <p:cNvPr id="152595" name="Text Box 19"/>
              <p:cNvSpPr txBox="1">
                <a:spLocks noChangeArrowheads="1"/>
              </p:cNvSpPr>
              <p:nvPr/>
            </p:nvSpPr>
            <p:spPr bwMode="auto">
              <a:xfrm>
                <a:off x="0" y="3178"/>
                <a:ext cx="209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FF0000"/>
                    </a:solidFill>
                    <a:cs typeface="Arial" charset="0"/>
                  </a:rPr>
                  <a:t>CH</a:t>
                </a:r>
                <a:r>
                  <a:rPr lang="en-US" sz="2400" b="1" baseline="-25000">
                    <a:solidFill>
                      <a:srgbClr val="FF0000"/>
                    </a:solidFill>
                    <a:cs typeface="Arial" charset="0"/>
                  </a:rPr>
                  <a:t>3</a:t>
                </a:r>
                <a:r>
                  <a:rPr lang="en-US" sz="2400" b="1">
                    <a:solidFill>
                      <a:srgbClr val="FF0000"/>
                    </a:solidFill>
                    <a:cs typeface="Arial" charset="0"/>
                  </a:rPr>
                  <a:t>-CO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OH + </a:t>
                </a:r>
                <a:r>
                  <a:rPr lang="en-US" sz="2400" b="1">
                    <a:solidFill>
                      <a:srgbClr val="0033CC"/>
                    </a:solidFill>
                    <a:cs typeface="Arial" charset="0"/>
                  </a:rPr>
                  <a:t>C</a:t>
                </a:r>
                <a:r>
                  <a:rPr lang="en-US" sz="2400" b="1" baseline="-25000">
                    <a:solidFill>
                      <a:srgbClr val="0033CC"/>
                    </a:solidFill>
                    <a:cs typeface="Arial" charset="0"/>
                  </a:rPr>
                  <a:t>2</a:t>
                </a:r>
                <a:r>
                  <a:rPr lang="en-US" sz="2400" b="1">
                    <a:solidFill>
                      <a:srgbClr val="0033CC"/>
                    </a:solidFill>
                    <a:cs typeface="Arial" charset="0"/>
                  </a:rPr>
                  <a:t>H</a:t>
                </a:r>
                <a:r>
                  <a:rPr lang="en-US" sz="2400" b="1" baseline="-25000">
                    <a:solidFill>
                      <a:srgbClr val="0033CC"/>
                    </a:solidFill>
                    <a:cs typeface="Arial" charset="0"/>
                  </a:rPr>
                  <a:t>5</a:t>
                </a:r>
                <a:r>
                  <a:rPr lang="en-US" sz="2400" b="1">
                    <a:solidFill>
                      <a:srgbClr val="0033CC"/>
                    </a:solidFill>
                    <a:cs typeface="Arial" charset="0"/>
                  </a:rPr>
                  <a:t>-O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H</a:t>
                </a:r>
              </a:p>
            </p:txBody>
          </p:sp>
          <p:sp>
            <p:nvSpPr>
              <p:cNvPr id="152596" name="Text Box 20"/>
              <p:cNvSpPr txBox="1">
                <a:spLocks noChangeArrowheads="1"/>
              </p:cNvSpPr>
              <p:nvPr/>
            </p:nvSpPr>
            <p:spPr bwMode="auto">
              <a:xfrm>
                <a:off x="3690" y="3178"/>
                <a:ext cx="207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FF0000"/>
                    </a:solidFill>
                    <a:cs typeface="Arial" charset="0"/>
                  </a:rPr>
                  <a:t>CH</a:t>
                </a:r>
                <a:r>
                  <a:rPr lang="en-US" sz="2400" b="1" baseline="-25000">
                    <a:solidFill>
                      <a:srgbClr val="FF0000"/>
                    </a:solidFill>
                    <a:cs typeface="Arial" charset="0"/>
                  </a:rPr>
                  <a:t>3</a:t>
                </a:r>
                <a:r>
                  <a:rPr lang="en-US" sz="2400" b="1">
                    <a:solidFill>
                      <a:srgbClr val="FF0000"/>
                    </a:solidFill>
                    <a:cs typeface="Arial" charset="0"/>
                  </a:rPr>
                  <a:t>-CO</a:t>
                </a:r>
                <a:r>
                  <a:rPr lang="en-US" sz="2400" b="1">
                    <a:solidFill>
                      <a:srgbClr val="0033CC"/>
                    </a:solidFill>
                    <a:cs typeface="Arial" charset="0"/>
                  </a:rPr>
                  <a:t>O-C</a:t>
                </a:r>
                <a:r>
                  <a:rPr lang="en-US" sz="2400" b="1" baseline="-25000">
                    <a:solidFill>
                      <a:srgbClr val="0033CC"/>
                    </a:solidFill>
                    <a:cs typeface="Arial" charset="0"/>
                  </a:rPr>
                  <a:t>2</a:t>
                </a:r>
                <a:r>
                  <a:rPr lang="en-US" sz="2400" b="1">
                    <a:solidFill>
                      <a:srgbClr val="0033CC"/>
                    </a:solidFill>
                    <a:cs typeface="Arial" charset="0"/>
                  </a:rPr>
                  <a:t>H</a:t>
                </a:r>
                <a:r>
                  <a:rPr lang="en-US" sz="2400" b="1" baseline="-25000">
                    <a:solidFill>
                      <a:srgbClr val="0033CC"/>
                    </a:solidFill>
                    <a:cs typeface="Arial" charset="0"/>
                  </a:rPr>
                  <a:t>5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 + H</a:t>
                </a:r>
                <a:r>
                  <a:rPr lang="en-US" sz="2400" b="1" baseline="-25000">
                    <a:solidFill>
                      <a:srgbClr val="000000"/>
                    </a:solidFill>
                    <a:cs typeface="Arial" charset="0"/>
                  </a:rPr>
                  <a:t>2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O</a:t>
                </a:r>
                <a:endParaRPr lang="en-US" sz="2400" b="1" baseline="-25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grpSp>
            <p:nvGrpSpPr>
              <p:cNvPr id="152597" name="Group 21"/>
              <p:cNvGrpSpPr>
                <a:grpSpLocks/>
              </p:cNvGrpSpPr>
              <p:nvPr/>
            </p:nvGrpSpPr>
            <p:grpSpPr bwMode="auto">
              <a:xfrm>
                <a:off x="2272" y="3033"/>
                <a:ext cx="1338" cy="329"/>
                <a:chOff x="2290" y="3067"/>
                <a:chExt cx="1338" cy="329"/>
              </a:xfrm>
            </p:grpSpPr>
            <p:sp>
              <p:nvSpPr>
                <p:cNvPr id="152598" name="Line 22"/>
                <p:cNvSpPr>
                  <a:spLocks noChangeShapeType="1"/>
                </p:cNvSpPr>
                <p:nvPr/>
              </p:nvSpPr>
              <p:spPr bwMode="auto">
                <a:xfrm>
                  <a:off x="2290" y="3334"/>
                  <a:ext cx="13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2599" name="Line 23"/>
                <p:cNvSpPr>
                  <a:spLocks noChangeShapeType="1"/>
                </p:cNvSpPr>
                <p:nvPr/>
              </p:nvSpPr>
              <p:spPr bwMode="auto">
                <a:xfrm>
                  <a:off x="2299" y="3396"/>
                  <a:ext cx="132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5260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415" y="3067"/>
                  <a:ext cx="105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b="1">
                      <a:solidFill>
                        <a:srgbClr val="FF0000"/>
                      </a:solidFill>
                      <a:cs typeface="Arial" charset="0"/>
                    </a:rPr>
                    <a:t>H</a:t>
                  </a:r>
                  <a:r>
                    <a:rPr lang="en-US" b="1" baseline="-25000">
                      <a:solidFill>
                        <a:srgbClr val="FF0000"/>
                      </a:solidFill>
                      <a:cs typeface="Arial" charset="0"/>
                    </a:rPr>
                    <a:t>2</a:t>
                  </a:r>
                  <a:r>
                    <a:rPr lang="en-US" b="1">
                      <a:solidFill>
                        <a:srgbClr val="FF0000"/>
                      </a:solidFill>
                      <a:cs typeface="Arial" charset="0"/>
                    </a:rPr>
                    <a:t>SO</a:t>
                  </a:r>
                  <a:r>
                    <a:rPr lang="en-US" b="1" baseline="-25000">
                      <a:solidFill>
                        <a:srgbClr val="FF0000"/>
                      </a:solidFill>
                      <a:cs typeface="Arial" charset="0"/>
                    </a:rPr>
                    <a:t>4</a:t>
                  </a:r>
                  <a:r>
                    <a:rPr lang="en-US" b="1">
                      <a:solidFill>
                        <a:srgbClr val="FF0000"/>
                      </a:solidFill>
                      <a:cs typeface="Arial" charset="0"/>
                    </a:rPr>
                    <a:t> đặc, t</a:t>
                  </a:r>
                  <a:r>
                    <a:rPr lang="en-US" b="1" baseline="30000">
                      <a:solidFill>
                        <a:srgbClr val="FF0000"/>
                      </a:solidFill>
                      <a:cs typeface="Arial" charset="0"/>
                    </a:rPr>
                    <a:t>0</a:t>
                  </a:r>
                </a:p>
              </p:txBody>
            </p:sp>
          </p:grpSp>
          <p:sp>
            <p:nvSpPr>
              <p:cNvPr id="152601" name="Text Box 25"/>
              <p:cNvSpPr txBox="1">
                <a:spLocks noChangeArrowheads="1"/>
              </p:cNvSpPr>
              <p:nvPr/>
            </p:nvSpPr>
            <p:spPr bwMode="auto">
              <a:xfrm>
                <a:off x="54" y="2803"/>
                <a:ext cx="93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Viết gọn:</a:t>
                </a:r>
              </a:p>
            </p:txBody>
          </p:sp>
        </p:grpSp>
      </p:grpSp>
      <p:grpSp>
        <p:nvGrpSpPr>
          <p:cNvPr id="152634" name="Group 58"/>
          <p:cNvGrpSpPr>
            <a:grpSpLocks/>
          </p:cNvGrpSpPr>
          <p:nvPr/>
        </p:nvGrpSpPr>
        <p:grpSpPr bwMode="auto">
          <a:xfrm>
            <a:off x="0" y="3189288"/>
            <a:ext cx="5380038" cy="1168400"/>
            <a:chOff x="0" y="2009"/>
            <a:chExt cx="3389" cy="736"/>
          </a:xfrm>
        </p:grpSpPr>
        <p:sp>
          <p:nvSpPr>
            <p:cNvPr id="152610" name="Rectangle 34"/>
            <p:cNvSpPr>
              <a:spLocks noChangeArrowheads="1"/>
            </p:cNvSpPr>
            <p:nvPr/>
          </p:nvSpPr>
          <p:spPr bwMode="auto">
            <a:xfrm>
              <a:off x="435" y="2009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O</a:t>
              </a:r>
            </a:p>
          </p:txBody>
        </p:sp>
        <p:grpSp>
          <p:nvGrpSpPr>
            <p:cNvPr id="152612" name="Group 36"/>
            <p:cNvGrpSpPr>
              <a:grpSpLocks/>
            </p:cNvGrpSpPr>
            <p:nvPr/>
          </p:nvGrpSpPr>
          <p:grpSpPr bwMode="auto">
            <a:xfrm>
              <a:off x="543" y="2260"/>
              <a:ext cx="26" cy="138"/>
              <a:chOff x="507" y="2175"/>
              <a:chExt cx="26" cy="138"/>
            </a:xfrm>
          </p:grpSpPr>
          <p:sp>
            <p:nvSpPr>
              <p:cNvPr id="152613" name="Line 37"/>
              <p:cNvSpPr>
                <a:spLocks noChangeShapeType="1"/>
              </p:cNvSpPr>
              <p:nvPr/>
            </p:nvSpPr>
            <p:spPr bwMode="auto">
              <a:xfrm>
                <a:off x="507" y="2175"/>
                <a:ext cx="0" cy="1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14" name="Line 38"/>
              <p:cNvSpPr>
                <a:spLocks noChangeShapeType="1"/>
              </p:cNvSpPr>
              <p:nvPr/>
            </p:nvSpPr>
            <p:spPr bwMode="auto">
              <a:xfrm>
                <a:off x="533" y="2175"/>
                <a:ext cx="0" cy="1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152633" name="Group 57"/>
            <p:cNvGrpSpPr>
              <a:grpSpLocks/>
            </p:cNvGrpSpPr>
            <p:nvPr/>
          </p:nvGrpSpPr>
          <p:grpSpPr bwMode="auto">
            <a:xfrm>
              <a:off x="0" y="2224"/>
              <a:ext cx="3389" cy="521"/>
              <a:chOff x="0" y="2224"/>
              <a:chExt cx="3389" cy="521"/>
            </a:xfrm>
          </p:grpSpPr>
          <p:sp>
            <p:nvSpPr>
              <p:cNvPr id="152605" name="Text Box 29"/>
              <p:cNvSpPr txBox="1">
                <a:spLocks noChangeArrowheads="1"/>
              </p:cNvSpPr>
              <p:nvPr/>
            </p:nvSpPr>
            <p:spPr bwMode="auto">
              <a:xfrm>
                <a:off x="0" y="2351"/>
                <a:ext cx="23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CH</a:t>
                </a:r>
                <a:r>
                  <a:rPr lang="en-US" sz="2400" b="1" baseline="-25000">
                    <a:solidFill>
                      <a:srgbClr val="000000"/>
                    </a:solidFill>
                    <a:cs typeface="Arial" charset="0"/>
                  </a:rPr>
                  <a:t>3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-C-OH + HO-CH</a:t>
                </a:r>
                <a:r>
                  <a:rPr lang="en-US" sz="2400" b="1" baseline="-25000">
                    <a:solidFill>
                      <a:srgbClr val="000000"/>
                    </a:solidFill>
                    <a:cs typeface="Arial" charset="0"/>
                  </a:rPr>
                  <a:t>2</a:t>
                </a:r>
                <a:r>
                  <a:rPr lang="en-US" sz="2400" b="1">
                    <a:solidFill>
                      <a:srgbClr val="000000"/>
                    </a:solidFill>
                    <a:cs typeface="Arial" charset="0"/>
                  </a:rPr>
                  <a:t>-CH</a:t>
                </a:r>
                <a:r>
                  <a:rPr lang="en-US" sz="2400" b="1" baseline="-25000">
                    <a:solidFill>
                      <a:srgbClr val="000000"/>
                    </a:solidFill>
                    <a:cs typeface="Arial" charset="0"/>
                  </a:rPr>
                  <a:t>3</a:t>
                </a:r>
              </a:p>
            </p:txBody>
          </p:sp>
          <p:sp>
            <p:nvSpPr>
              <p:cNvPr id="152607" name="Line 31"/>
              <p:cNvSpPr>
                <a:spLocks noChangeShapeType="1"/>
              </p:cNvSpPr>
              <p:nvPr/>
            </p:nvSpPr>
            <p:spPr bwMode="auto">
              <a:xfrm>
                <a:off x="2366" y="2491"/>
                <a:ext cx="98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08" name="Line 32"/>
              <p:cNvSpPr>
                <a:spLocks noChangeShapeType="1"/>
              </p:cNvSpPr>
              <p:nvPr/>
            </p:nvSpPr>
            <p:spPr bwMode="auto">
              <a:xfrm>
                <a:off x="2375" y="2553"/>
                <a:ext cx="96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09" name="Text Box 33"/>
              <p:cNvSpPr txBox="1">
                <a:spLocks noChangeArrowheads="1"/>
              </p:cNvSpPr>
              <p:nvPr/>
            </p:nvSpPr>
            <p:spPr bwMode="auto">
              <a:xfrm>
                <a:off x="2336" y="2224"/>
                <a:ext cx="105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srgbClr val="000000"/>
                    </a:solidFill>
                    <a:cs typeface="Arial" charset="0"/>
                  </a:rPr>
                  <a:t>H</a:t>
                </a:r>
                <a:r>
                  <a:rPr lang="en-US" b="1" baseline="-25000">
                    <a:solidFill>
                      <a:srgbClr val="000000"/>
                    </a:solidFill>
                    <a:cs typeface="Arial" charset="0"/>
                  </a:rPr>
                  <a:t>2</a:t>
                </a:r>
                <a:r>
                  <a:rPr lang="en-US" b="1">
                    <a:solidFill>
                      <a:srgbClr val="000000"/>
                    </a:solidFill>
                    <a:cs typeface="Arial" charset="0"/>
                  </a:rPr>
                  <a:t>SO</a:t>
                </a:r>
                <a:r>
                  <a:rPr lang="en-US" b="1" baseline="-25000">
                    <a:solidFill>
                      <a:srgbClr val="000000"/>
                    </a:solidFill>
                    <a:cs typeface="Arial" charset="0"/>
                  </a:rPr>
                  <a:t>4</a:t>
                </a:r>
                <a:r>
                  <a:rPr lang="en-US" b="1">
                    <a:solidFill>
                      <a:srgbClr val="000000"/>
                    </a:solidFill>
                    <a:cs typeface="Arial" charset="0"/>
                  </a:rPr>
                  <a:t> đặc, t</a:t>
                </a:r>
                <a:r>
                  <a:rPr lang="en-US" b="1" baseline="30000">
                    <a:solidFill>
                      <a:srgbClr val="000000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152620" name="Rectangle 44"/>
              <p:cNvSpPr>
                <a:spLocks noChangeArrowheads="1"/>
              </p:cNvSpPr>
              <p:nvPr/>
            </p:nvSpPr>
            <p:spPr bwMode="auto">
              <a:xfrm>
                <a:off x="2202" y="2514"/>
                <a:ext cx="2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srgbClr val="000000"/>
                    </a:solidFill>
                    <a:cs typeface="Arial" charset="0"/>
                  </a:rPr>
                  <a:t>(l)</a:t>
                </a:r>
              </a:p>
            </p:txBody>
          </p:sp>
          <p:sp>
            <p:nvSpPr>
              <p:cNvPr id="152621" name="Rectangle 45"/>
              <p:cNvSpPr>
                <a:spLocks noChangeArrowheads="1"/>
              </p:cNvSpPr>
              <p:nvPr/>
            </p:nvSpPr>
            <p:spPr bwMode="auto">
              <a:xfrm>
                <a:off x="843" y="2514"/>
                <a:ext cx="29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srgbClr val="000000"/>
                    </a:solidFill>
                    <a:cs typeface="Arial" charset="0"/>
                  </a:rPr>
                  <a:t>(l)</a:t>
                </a:r>
              </a:p>
            </p:txBody>
          </p:sp>
        </p:grpSp>
      </p:grpSp>
      <p:grpSp>
        <p:nvGrpSpPr>
          <p:cNvPr id="152635" name="Group 59"/>
          <p:cNvGrpSpPr>
            <a:grpSpLocks/>
          </p:cNvGrpSpPr>
          <p:nvPr/>
        </p:nvGrpSpPr>
        <p:grpSpPr bwMode="auto">
          <a:xfrm>
            <a:off x="5421313" y="3163888"/>
            <a:ext cx="3722687" cy="1443037"/>
            <a:chOff x="3415" y="1993"/>
            <a:chExt cx="2345" cy="909"/>
          </a:xfrm>
        </p:grpSpPr>
        <p:sp>
          <p:nvSpPr>
            <p:cNvPr id="152618" name="Rectangle 42"/>
            <p:cNvSpPr>
              <a:spLocks noChangeArrowheads="1"/>
            </p:cNvSpPr>
            <p:nvPr/>
          </p:nvSpPr>
          <p:spPr bwMode="auto">
            <a:xfrm>
              <a:off x="5469" y="2514"/>
              <a:ext cx="2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  <a:cs typeface="Arial" charset="0"/>
                </a:rPr>
                <a:t>(l)</a:t>
              </a:r>
            </a:p>
          </p:txBody>
        </p:sp>
        <p:sp>
          <p:nvSpPr>
            <p:cNvPr id="152619" name="Rectangle 43"/>
            <p:cNvSpPr>
              <a:spLocks noChangeArrowheads="1"/>
            </p:cNvSpPr>
            <p:nvPr/>
          </p:nvSpPr>
          <p:spPr bwMode="auto">
            <a:xfrm>
              <a:off x="4970" y="2514"/>
              <a:ext cx="2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  <a:cs typeface="Arial" charset="0"/>
                </a:rPr>
                <a:t>(l)</a:t>
              </a:r>
            </a:p>
          </p:txBody>
        </p:sp>
        <p:sp>
          <p:nvSpPr>
            <p:cNvPr id="152606" name="Text Box 30"/>
            <p:cNvSpPr txBox="1">
              <a:spLocks noChangeArrowheads="1"/>
            </p:cNvSpPr>
            <p:nvPr/>
          </p:nvSpPr>
          <p:spPr bwMode="auto">
            <a:xfrm>
              <a:off x="3415" y="2351"/>
              <a:ext cx="23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-C-O-CH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-CH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 + 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O</a:t>
              </a:r>
              <a:endParaRPr lang="en-US" sz="2400" b="1" baseline="-25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52611" name="Rectangle 35"/>
            <p:cNvSpPr>
              <a:spLocks noChangeArrowheads="1"/>
            </p:cNvSpPr>
            <p:nvPr/>
          </p:nvSpPr>
          <p:spPr bwMode="auto">
            <a:xfrm>
              <a:off x="3821" y="1993"/>
              <a:ext cx="2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O</a:t>
              </a:r>
            </a:p>
          </p:txBody>
        </p:sp>
        <p:grpSp>
          <p:nvGrpSpPr>
            <p:cNvPr id="152615" name="Group 39"/>
            <p:cNvGrpSpPr>
              <a:grpSpLocks/>
            </p:cNvGrpSpPr>
            <p:nvPr/>
          </p:nvGrpSpPr>
          <p:grpSpPr bwMode="auto">
            <a:xfrm>
              <a:off x="3935" y="2264"/>
              <a:ext cx="26" cy="138"/>
              <a:chOff x="507" y="2175"/>
              <a:chExt cx="26" cy="138"/>
            </a:xfrm>
          </p:grpSpPr>
          <p:sp>
            <p:nvSpPr>
              <p:cNvPr id="152616" name="Line 40"/>
              <p:cNvSpPr>
                <a:spLocks noChangeShapeType="1"/>
              </p:cNvSpPr>
              <p:nvPr/>
            </p:nvSpPr>
            <p:spPr bwMode="auto">
              <a:xfrm>
                <a:off x="507" y="2175"/>
                <a:ext cx="0" cy="1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2617" name="Line 41"/>
              <p:cNvSpPr>
                <a:spLocks noChangeShapeType="1"/>
              </p:cNvSpPr>
              <p:nvPr/>
            </p:nvSpPr>
            <p:spPr bwMode="auto">
              <a:xfrm>
                <a:off x="533" y="2175"/>
                <a:ext cx="0" cy="13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152622" name="Rectangle 46"/>
            <p:cNvSpPr>
              <a:spLocks noChangeArrowheads="1"/>
            </p:cNvSpPr>
            <p:nvPr/>
          </p:nvSpPr>
          <p:spPr bwMode="auto">
            <a:xfrm>
              <a:off x="3819" y="2614"/>
              <a:ext cx="10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etyl axetat</a:t>
              </a:r>
            </a:p>
          </p:txBody>
        </p:sp>
      </p:grpSp>
      <p:sp>
        <p:nvSpPr>
          <p:cNvPr id="152623" name="Text Box 47"/>
          <p:cNvSpPr txBox="1">
            <a:spLocks noChangeArrowheads="1"/>
          </p:cNvSpPr>
          <p:nvPr/>
        </p:nvSpPr>
        <p:spPr bwMode="auto">
          <a:xfrm>
            <a:off x="900113" y="5919788"/>
            <a:ext cx="7872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 </a:t>
            </a:r>
          </a:p>
        </p:txBody>
      </p:sp>
      <p:pic>
        <p:nvPicPr>
          <p:cNvPr id="81989" name="Picture 69" descr="arrowr2-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7254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2627" name="Text Box 51"/>
          <p:cNvSpPr txBox="1">
            <a:spLocks noChangeArrowheads="1"/>
          </p:cNvSpPr>
          <p:nvPr/>
        </p:nvSpPr>
        <p:spPr bwMode="auto">
          <a:xfrm>
            <a:off x="0" y="533400"/>
            <a:ext cx="586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33CC"/>
                </a:solidFill>
                <a:ea typeface="新細明體" pitchFamily="18" charset="-120"/>
                <a:cs typeface="Arial" charset="0"/>
              </a:rPr>
              <a:t>2. </a:t>
            </a:r>
            <a:r>
              <a:rPr lang="en-GB" sz="3600" b="1">
                <a:solidFill>
                  <a:srgbClr val="0033CC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Phản ứng với nhóm -OH</a:t>
            </a: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400" y="381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3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152629" name="Text Box 53"/>
          <p:cNvSpPr txBox="1">
            <a:spLocks noChangeArrowheads="1"/>
          </p:cNvSpPr>
          <p:nvPr/>
        </p:nvSpPr>
        <p:spPr bwMode="auto">
          <a:xfrm>
            <a:off x="762000" y="5867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Đây là phản ứng </a:t>
            </a:r>
            <a:r>
              <a:rPr lang="en-US" sz="2800">
                <a:solidFill>
                  <a:srgbClr val="FF0000"/>
                </a:solidFill>
              </a:rPr>
              <a:t>este hóa</a:t>
            </a:r>
            <a:r>
              <a:rPr lang="en-US" sz="2800">
                <a:solidFill>
                  <a:srgbClr val="000000"/>
                </a:solidFill>
              </a:rPr>
              <a:t> (Phản ứng </a:t>
            </a:r>
            <a:r>
              <a:rPr lang="en-US" sz="2800">
                <a:solidFill>
                  <a:srgbClr val="FF0000"/>
                </a:solidFill>
              </a:rPr>
              <a:t>thuận nghịch</a:t>
            </a:r>
            <a:r>
              <a:rPr lang="en-US" sz="28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52630" name="Rectangle 54"/>
          <p:cNvSpPr>
            <a:spLocks noChangeArrowheads="1"/>
          </p:cNvSpPr>
          <p:nvPr/>
        </p:nvSpPr>
        <p:spPr bwMode="auto">
          <a:xfrm>
            <a:off x="1828800" y="5410200"/>
            <a:ext cx="1843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ancol etylic</a:t>
            </a:r>
          </a:p>
        </p:txBody>
      </p:sp>
      <p:sp>
        <p:nvSpPr>
          <p:cNvPr id="152631" name="Rectangle 55"/>
          <p:cNvSpPr>
            <a:spLocks noChangeArrowheads="1"/>
          </p:cNvSpPr>
          <p:nvPr/>
        </p:nvSpPr>
        <p:spPr bwMode="auto">
          <a:xfrm>
            <a:off x="0" y="5410200"/>
            <a:ext cx="1658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axit axetic</a:t>
            </a:r>
          </a:p>
        </p:txBody>
      </p:sp>
    </p:spTree>
    <p:extLst>
      <p:ext uri="{BB962C8B-B14F-4D97-AF65-F5344CB8AC3E}">
        <p14:creationId xmlns:p14="http://schemas.microsoft.com/office/powerpoint/2010/main" val="4068586774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93 1.11111E-6 C -0.03993 0.13171 -0.06476 0.26366 -0.04063 0.32592 C -0.01632 0.38819 0.10139 0.38889 0.13038 0.37407 C 0.15937 0.35926 0.14618 0.29815 0.13298 0.23704 " pathEditMode="relative" rAng="0" ptsTypes="aaaA">
                                      <p:cBhvr>
                                        <p:cTn id="12" dur="30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15" y="1944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63 1.11111E-6 C -0.08438 0.0294 -0.1566 0.05926 -0.17639 0.09907 C -0.19618 0.13866 -0.16354 0.18866 -0.13021 0.23889 " pathEditMode="relative" rAng="0" ptsTypes="aaA">
                                      <p:cBhvr>
                                        <p:cTn id="14" dur="3000" fill="hold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36" y="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5.55556E-6 L -0.25694 5.55556E-6 " pathEditMode="relative" ptsTypes="AA">
                                      <p:cBhvr>
                                        <p:cTn id="22" dur="2000" fill="hold"/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152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3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208 C 0.11424 0.02199 0.21702 0.04606 0.27309 0.00718 C 0.329 -0.03171 0.3382 -0.13357 0.34757 -0.23542 " pathEditMode="relative" rAng="0" ptsTypes="aaA">
                                      <p:cBhvr>
                                        <p:cTn id="40" dur="3000" fill="hold"/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6" y="-9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2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2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2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8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52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2" grpId="0"/>
      <p:bldP spid="152582" grpId="1"/>
      <p:bldP spid="152582" grpId="2"/>
      <p:bldP spid="152582" grpId="3"/>
      <p:bldP spid="152583" grpId="0"/>
      <p:bldP spid="152583" grpId="1"/>
      <p:bldP spid="152583" grpId="2"/>
      <p:bldP spid="152583" grpId="3"/>
      <p:bldP spid="152588" grpId="0"/>
      <p:bldP spid="152589" grpId="0"/>
      <p:bldP spid="152589" grpId="1"/>
      <p:bldP spid="152590" grpId="0"/>
      <p:bldP spid="152591" grpId="0"/>
      <p:bldP spid="152629" grpId="0"/>
      <p:bldP spid="152630" grpId="0"/>
      <p:bldP spid="1526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18" name="Rectangle 14"/>
          <p:cNvSpPr>
            <a:spLocks noChangeArrowheads="1"/>
          </p:cNvSpPr>
          <p:nvPr/>
        </p:nvSpPr>
        <p:spPr bwMode="auto">
          <a:xfrm>
            <a:off x="6769100" y="2327275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33CC"/>
                </a:solidFill>
                <a:cs typeface="Arial" charset="0"/>
              </a:rPr>
              <a:t>ESTE</a:t>
            </a:r>
          </a:p>
        </p:txBody>
      </p:sp>
      <p:sp>
        <p:nvSpPr>
          <p:cNvPr id="200720" name="Text Box 16"/>
          <p:cNvSpPr txBox="1">
            <a:spLocks noChangeArrowheads="1"/>
          </p:cNvSpPr>
          <p:nvPr/>
        </p:nvSpPr>
        <p:spPr bwMode="auto">
          <a:xfrm>
            <a:off x="304800" y="1843088"/>
            <a:ext cx="32940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00"/>
                </a:solidFill>
                <a:cs typeface="Arial" charset="0"/>
              </a:rPr>
              <a:t>RCO</a:t>
            </a:r>
            <a:r>
              <a:rPr lang="en-US" sz="2800" b="1">
                <a:solidFill>
                  <a:srgbClr val="FF0000"/>
                </a:solidFill>
                <a:cs typeface="Arial" charset="0"/>
              </a:rPr>
              <a:t>OH</a:t>
            </a:r>
            <a:r>
              <a:rPr lang="en-US" sz="2800" b="1">
                <a:solidFill>
                  <a:srgbClr val="000000"/>
                </a:solidFill>
                <a:cs typeface="Arial" charset="0"/>
              </a:rPr>
              <a:t>    +   R’O</a:t>
            </a:r>
            <a:r>
              <a:rPr lang="en-US" sz="2800" b="1">
                <a:solidFill>
                  <a:srgbClr val="0033CC"/>
                </a:solidFill>
                <a:cs typeface="Arial" charset="0"/>
              </a:rPr>
              <a:t>H</a:t>
            </a:r>
          </a:p>
        </p:txBody>
      </p:sp>
      <p:sp>
        <p:nvSpPr>
          <p:cNvPr id="200721" name="Text Box 17"/>
          <p:cNvSpPr txBox="1">
            <a:spLocks noChangeArrowheads="1"/>
          </p:cNvSpPr>
          <p:nvPr/>
        </p:nvSpPr>
        <p:spPr bwMode="auto">
          <a:xfrm>
            <a:off x="6248400" y="1828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  R</a:t>
            </a:r>
            <a:r>
              <a:rPr lang="en-US" sz="2400" b="1">
                <a:solidFill>
                  <a:srgbClr val="FF0000"/>
                </a:solidFill>
                <a:cs typeface="Arial" charset="0"/>
              </a:rPr>
              <a:t>COO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R’   +  H</a:t>
            </a:r>
            <a:r>
              <a:rPr lang="en-US" sz="2400" b="1" baseline="-25000">
                <a:solidFill>
                  <a:srgbClr val="000000"/>
                </a:solidFill>
                <a:cs typeface="Arial" charset="0"/>
              </a:rPr>
              <a:t>2</a:t>
            </a:r>
            <a:r>
              <a:rPr lang="en-US" sz="2400" b="1">
                <a:solidFill>
                  <a:srgbClr val="000000"/>
                </a:solidFill>
                <a:cs typeface="Arial" charset="0"/>
              </a:rPr>
              <a:t>O</a:t>
            </a:r>
            <a:endParaRPr lang="en-US" sz="2400" b="1" baseline="-250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00722" name="Group 18"/>
          <p:cNvGrpSpPr>
            <a:grpSpLocks/>
          </p:cNvGrpSpPr>
          <p:nvPr/>
        </p:nvGrpSpPr>
        <p:grpSpPr bwMode="auto">
          <a:xfrm>
            <a:off x="3695700" y="1587500"/>
            <a:ext cx="2641600" cy="546100"/>
            <a:chOff x="2290" y="3067"/>
            <a:chExt cx="1338" cy="329"/>
          </a:xfrm>
        </p:grpSpPr>
        <p:sp>
          <p:nvSpPr>
            <p:cNvPr id="200723" name="Line 19"/>
            <p:cNvSpPr>
              <a:spLocks noChangeShapeType="1"/>
            </p:cNvSpPr>
            <p:nvPr/>
          </p:nvSpPr>
          <p:spPr bwMode="auto">
            <a:xfrm>
              <a:off x="2290" y="3334"/>
              <a:ext cx="13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724" name="Line 20"/>
            <p:cNvSpPr>
              <a:spLocks noChangeShapeType="1"/>
            </p:cNvSpPr>
            <p:nvPr/>
          </p:nvSpPr>
          <p:spPr bwMode="auto">
            <a:xfrm>
              <a:off x="2299" y="3396"/>
              <a:ext cx="132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725" name="Text Box 21"/>
            <p:cNvSpPr txBox="1">
              <a:spLocks noChangeArrowheads="1"/>
            </p:cNvSpPr>
            <p:nvPr/>
          </p:nvSpPr>
          <p:spPr bwMode="auto">
            <a:xfrm>
              <a:off x="2415" y="3067"/>
              <a:ext cx="1053" cy="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0000"/>
                  </a:solidFill>
                  <a:cs typeface="Arial" charset="0"/>
                </a:rPr>
                <a:t>H</a:t>
              </a:r>
              <a:r>
                <a:rPr lang="en-US" sz="2400" b="1" baseline="-25000">
                  <a:solidFill>
                    <a:srgbClr val="FF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FF0000"/>
                  </a:solidFill>
                  <a:cs typeface="Arial" charset="0"/>
                </a:rPr>
                <a:t>SO</a:t>
              </a:r>
              <a:r>
                <a:rPr lang="en-US" sz="2400" b="1" baseline="-25000">
                  <a:solidFill>
                    <a:srgbClr val="FF0000"/>
                  </a:solidFill>
                  <a:cs typeface="Arial" charset="0"/>
                </a:rPr>
                <a:t>4</a:t>
              </a:r>
              <a:r>
                <a:rPr lang="en-US" sz="2400" b="1">
                  <a:solidFill>
                    <a:srgbClr val="FF0000"/>
                  </a:solidFill>
                  <a:cs typeface="Arial" charset="0"/>
                </a:rPr>
                <a:t> đặc, t</a:t>
              </a:r>
              <a:r>
                <a:rPr lang="en-US" sz="2400" b="1" baseline="30000">
                  <a:solidFill>
                    <a:srgbClr val="FF0000"/>
                  </a:solidFill>
                  <a:cs typeface="Arial" charset="0"/>
                </a:rPr>
                <a:t>0</a:t>
              </a:r>
            </a:p>
          </p:txBody>
        </p:sp>
      </p:grpSp>
      <p:sp>
        <p:nvSpPr>
          <p:cNvPr id="200726" name="Text Box 22"/>
          <p:cNvSpPr txBox="1">
            <a:spLocks noChangeArrowheads="1"/>
          </p:cNvSpPr>
          <p:nvPr/>
        </p:nvSpPr>
        <p:spPr bwMode="auto">
          <a:xfrm>
            <a:off x="390525" y="1247775"/>
            <a:ext cx="1968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9933FF"/>
                </a:solidFill>
                <a:cs typeface="Arial" charset="0"/>
              </a:rPr>
              <a:t>Tổng quát</a:t>
            </a:r>
            <a:r>
              <a:rPr lang="en-US" b="1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grpSp>
        <p:nvGrpSpPr>
          <p:cNvPr id="200755" name="Group 51"/>
          <p:cNvGrpSpPr>
            <a:grpSpLocks/>
          </p:cNvGrpSpPr>
          <p:nvPr/>
        </p:nvGrpSpPr>
        <p:grpSpPr bwMode="auto">
          <a:xfrm>
            <a:off x="3733800" y="5257800"/>
            <a:ext cx="1747838" cy="520700"/>
            <a:chOff x="2016" y="3336"/>
            <a:chExt cx="1053" cy="328"/>
          </a:xfrm>
        </p:grpSpPr>
        <p:sp>
          <p:nvSpPr>
            <p:cNvPr id="200732" name="Line 28"/>
            <p:cNvSpPr>
              <a:spLocks noChangeShapeType="1"/>
            </p:cNvSpPr>
            <p:nvPr/>
          </p:nvSpPr>
          <p:spPr bwMode="auto">
            <a:xfrm>
              <a:off x="2073" y="3586"/>
              <a:ext cx="98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733" name="Line 29"/>
            <p:cNvSpPr>
              <a:spLocks noChangeShapeType="1"/>
            </p:cNvSpPr>
            <p:nvPr/>
          </p:nvSpPr>
          <p:spPr bwMode="auto">
            <a:xfrm>
              <a:off x="2059" y="3664"/>
              <a:ext cx="96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00734" name="Text Box 30"/>
            <p:cNvSpPr txBox="1">
              <a:spLocks noChangeArrowheads="1"/>
            </p:cNvSpPr>
            <p:nvPr/>
          </p:nvSpPr>
          <p:spPr bwMode="auto">
            <a:xfrm>
              <a:off x="2016" y="3336"/>
              <a:ext cx="10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  <a:cs typeface="Arial" charset="0"/>
                </a:rPr>
                <a:t>H</a:t>
              </a:r>
              <a:r>
                <a:rPr lang="en-US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b="1">
                  <a:solidFill>
                    <a:srgbClr val="000000"/>
                  </a:solidFill>
                  <a:cs typeface="Arial" charset="0"/>
                </a:rPr>
                <a:t>SO</a:t>
              </a:r>
              <a:r>
                <a:rPr lang="en-US" b="1" baseline="-25000">
                  <a:solidFill>
                    <a:srgbClr val="000000"/>
                  </a:solidFill>
                  <a:cs typeface="Arial" charset="0"/>
                </a:rPr>
                <a:t>4</a:t>
              </a:r>
              <a:r>
                <a:rPr lang="en-US" b="1">
                  <a:solidFill>
                    <a:srgbClr val="000000"/>
                  </a:solidFill>
                  <a:cs typeface="Arial" charset="0"/>
                </a:rPr>
                <a:t> đặc, t</a:t>
              </a:r>
              <a:r>
                <a:rPr lang="en-US" b="1" baseline="30000">
                  <a:solidFill>
                    <a:srgbClr val="000000"/>
                  </a:solidFill>
                  <a:cs typeface="Arial" charset="0"/>
                </a:rPr>
                <a:t>0</a:t>
              </a:r>
            </a:p>
          </p:txBody>
        </p:sp>
      </p:grpSp>
      <p:sp>
        <p:nvSpPr>
          <p:cNvPr id="200735" name="Rectangle 31"/>
          <p:cNvSpPr>
            <a:spLocks noChangeArrowheads="1"/>
          </p:cNvSpPr>
          <p:nvPr/>
        </p:nvSpPr>
        <p:spPr bwMode="auto">
          <a:xfrm>
            <a:off x="152400" y="50292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VD: </a:t>
            </a:r>
          </a:p>
        </p:txBody>
      </p:sp>
      <p:grpSp>
        <p:nvGrpSpPr>
          <p:cNvPr id="200761" name="Group 57"/>
          <p:cNvGrpSpPr>
            <a:grpSpLocks/>
          </p:cNvGrpSpPr>
          <p:nvPr/>
        </p:nvGrpSpPr>
        <p:grpSpPr bwMode="auto">
          <a:xfrm>
            <a:off x="5421313" y="5410200"/>
            <a:ext cx="3722687" cy="927100"/>
            <a:chOff x="3415" y="3408"/>
            <a:chExt cx="2345" cy="584"/>
          </a:xfrm>
        </p:grpSpPr>
        <p:sp>
          <p:nvSpPr>
            <p:cNvPr id="200731" name="Text Box 27"/>
            <p:cNvSpPr txBox="1">
              <a:spLocks noChangeArrowheads="1"/>
            </p:cNvSpPr>
            <p:nvPr/>
          </p:nvSpPr>
          <p:spPr bwMode="auto">
            <a:xfrm>
              <a:off x="3415" y="3408"/>
              <a:ext cx="23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HCOOCH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CHCH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 + 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O</a:t>
              </a:r>
              <a:endParaRPr lang="en-US" sz="2400" b="1" baseline="-25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0736" name="Rectangle 32"/>
            <p:cNvSpPr>
              <a:spLocks noChangeArrowheads="1"/>
            </p:cNvSpPr>
            <p:nvPr/>
          </p:nvSpPr>
          <p:spPr bwMode="auto">
            <a:xfrm>
              <a:off x="4336" y="3704"/>
              <a:ext cx="4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200744" name="Rectangle 40"/>
            <p:cNvSpPr>
              <a:spLocks noChangeArrowheads="1"/>
            </p:cNvSpPr>
            <p:nvPr/>
          </p:nvSpPr>
          <p:spPr bwMode="auto">
            <a:xfrm>
              <a:off x="4312" y="3584"/>
              <a:ext cx="2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  <a:cs typeface="Arial" charset="0"/>
                </a:rPr>
                <a:t>l</a:t>
              </a:r>
            </a:p>
          </p:txBody>
        </p:sp>
      </p:grpSp>
      <p:sp>
        <p:nvSpPr>
          <p:cNvPr id="200747" name="Rectangle 43"/>
          <p:cNvSpPr>
            <a:spLocks noChangeArrowheads="1"/>
          </p:cNvSpPr>
          <p:nvPr/>
        </p:nvSpPr>
        <p:spPr bwMode="auto">
          <a:xfrm>
            <a:off x="5943600" y="6248400"/>
            <a:ext cx="1746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Isobutyl fomat</a:t>
            </a:r>
          </a:p>
        </p:txBody>
      </p:sp>
      <p:sp>
        <p:nvSpPr>
          <p:cNvPr id="200750" name="Text Box 46"/>
          <p:cNvSpPr txBox="1">
            <a:spLocks noChangeArrowheads="1"/>
          </p:cNvSpPr>
          <p:nvPr/>
        </p:nvSpPr>
        <p:spPr bwMode="auto">
          <a:xfrm>
            <a:off x="0" y="533400"/>
            <a:ext cx="586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33CC"/>
                </a:solidFill>
                <a:ea typeface="新細明體" pitchFamily="18" charset="-120"/>
                <a:cs typeface="Arial" charset="0"/>
              </a:rPr>
              <a:t>2. </a:t>
            </a:r>
            <a:r>
              <a:rPr lang="en-GB" sz="3600" b="1">
                <a:solidFill>
                  <a:srgbClr val="0033CC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Phản ứng với nhóm -OH</a:t>
            </a:r>
          </a:p>
        </p:txBody>
      </p:sp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5400" y="38100"/>
            <a:ext cx="548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TW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IV. TÍNH CHẤT HÓA HỌC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</a:rPr>
              <a:t> </a:t>
            </a:r>
            <a:r>
              <a:rPr lang="en-US" altLang="zh-TW" sz="3200" b="1">
                <a:solidFill>
                  <a:srgbClr val="000000"/>
                </a:solidFill>
                <a:ea typeface="新細明體" pitchFamily="18" charset="-120"/>
                <a:cs typeface="Arial" charset="0"/>
                <a:hlinkClick r:id="rId2" action="ppaction://hlinksldjump"/>
              </a:rPr>
              <a:t>     </a:t>
            </a:r>
            <a:endParaRPr lang="en-US" altLang="zh-TW" sz="3200" b="1">
              <a:solidFill>
                <a:srgbClr val="000000"/>
              </a:solidFill>
              <a:ea typeface="新細明體" pitchFamily="18" charset="-120"/>
              <a:cs typeface="Arial" charset="0"/>
            </a:endParaRPr>
          </a:p>
        </p:txBody>
      </p:sp>
      <p:sp>
        <p:nvSpPr>
          <p:cNvPr id="200752" name="Text Box 48"/>
          <p:cNvSpPr txBox="1">
            <a:spLocks noChangeArrowheads="1"/>
          </p:cNvSpPr>
          <p:nvPr/>
        </p:nvSpPr>
        <p:spPr bwMode="auto">
          <a:xfrm>
            <a:off x="609600" y="2878138"/>
            <a:ext cx="6705600" cy="2109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Để nâng cao hiệu suất </a:t>
            </a:r>
            <a:r>
              <a:rPr lang="en-US" sz="2400">
                <a:solidFill>
                  <a:srgbClr val="FF3300"/>
                </a:solidFill>
              </a:rPr>
              <a:t>phản ứng este hóa</a:t>
            </a:r>
            <a:r>
              <a:rPr lang="en-US" sz="2400">
                <a:solidFill>
                  <a:srgbClr val="000000"/>
                </a:solidFill>
              </a:rPr>
              <a:t> cần: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	+ Dư axit hoặc ancol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	+ Chưng cất lấy este ra ngay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</a:rPr>
              <a:t>	+ H</a:t>
            </a:r>
            <a:r>
              <a:rPr lang="en-US" sz="2400" baseline="-25000">
                <a:solidFill>
                  <a:srgbClr val="000000"/>
                </a:solidFill>
              </a:rPr>
              <a:t>2</a:t>
            </a:r>
            <a:r>
              <a:rPr lang="en-US" sz="2400">
                <a:solidFill>
                  <a:srgbClr val="000000"/>
                </a:solidFill>
              </a:rPr>
              <a:t>SO</a:t>
            </a:r>
            <a:r>
              <a:rPr lang="en-US" sz="2400" baseline="-25000">
                <a:solidFill>
                  <a:srgbClr val="000000"/>
                </a:solidFill>
              </a:rPr>
              <a:t>4</a:t>
            </a:r>
            <a:r>
              <a:rPr lang="en-US" sz="2400">
                <a:solidFill>
                  <a:srgbClr val="000000"/>
                </a:solidFill>
              </a:rPr>
              <a:t> đặc xúc tác hút nước.</a:t>
            </a:r>
          </a:p>
        </p:txBody>
      </p:sp>
      <p:sp>
        <p:nvSpPr>
          <p:cNvPr id="200753" name="Rectangle 49"/>
          <p:cNvSpPr>
            <a:spLocks noChangeArrowheads="1"/>
          </p:cNvSpPr>
          <p:nvPr/>
        </p:nvSpPr>
        <p:spPr bwMode="auto">
          <a:xfrm>
            <a:off x="2590800" y="2441575"/>
            <a:ext cx="1030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6600"/>
                </a:solidFill>
                <a:cs typeface="Arial" charset="0"/>
              </a:rPr>
              <a:t>Ancol</a:t>
            </a:r>
          </a:p>
        </p:txBody>
      </p:sp>
      <p:sp>
        <p:nvSpPr>
          <p:cNvPr id="200754" name="Rectangle 50"/>
          <p:cNvSpPr>
            <a:spLocks noChangeArrowheads="1"/>
          </p:cNvSpPr>
          <p:nvPr/>
        </p:nvSpPr>
        <p:spPr bwMode="auto">
          <a:xfrm>
            <a:off x="0" y="243840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0000"/>
                </a:solidFill>
                <a:cs typeface="Arial" charset="0"/>
              </a:rPr>
              <a:t>Axit  cacboxylic</a:t>
            </a:r>
          </a:p>
        </p:txBody>
      </p:sp>
      <p:grpSp>
        <p:nvGrpSpPr>
          <p:cNvPr id="200758" name="Group 54"/>
          <p:cNvGrpSpPr>
            <a:grpSpLocks/>
          </p:cNvGrpSpPr>
          <p:nvPr/>
        </p:nvGrpSpPr>
        <p:grpSpPr bwMode="auto">
          <a:xfrm>
            <a:off x="0" y="5410200"/>
            <a:ext cx="3875088" cy="822325"/>
            <a:chOff x="0" y="3024"/>
            <a:chExt cx="2441" cy="518"/>
          </a:xfrm>
        </p:grpSpPr>
        <p:sp>
          <p:nvSpPr>
            <p:cNvPr id="200756" name="Text Box 52"/>
            <p:cNvSpPr txBox="1">
              <a:spLocks noChangeArrowheads="1"/>
            </p:cNvSpPr>
            <p:nvPr/>
          </p:nvSpPr>
          <p:spPr bwMode="auto">
            <a:xfrm>
              <a:off x="0" y="3024"/>
              <a:ext cx="244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HCOOH + 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CH-CH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-OH</a:t>
              </a:r>
              <a:br>
                <a:rPr lang="en-US" sz="2400" b="1">
                  <a:solidFill>
                    <a:srgbClr val="000000"/>
                  </a:solidFill>
                  <a:cs typeface="Arial" charset="0"/>
                </a:rPr>
              </a:br>
              <a:r>
                <a:rPr lang="en-US" sz="2400" b="1">
                  <a:solidFill>
                    <a:srgbClr val="000000"/>
                  </a:solidFill>
                  <a:cs typeface="Arial" charset="0"/>
                </a:rPr>
                <a:t>                        CH</a:t>
              </a:r>
              <a:r>
                <a:rPr lang="en-US" sz="24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endParaRPr lang="en-US" sz="2400" b="1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00757" name="Rectangle 53"/>
            <p:cNvSpPr>
              <a:spLocks noChangeArrowheads="1"/>
            </p:cNvSpPr>
            <p:nvPr/>
          </p:nvSpPr>
          <p:spPr bwMode="auto">
            <a:xfrm>
              <a:off x="1224" y="3162"/>
              <a:ext cx="2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000000"/>
                  </a:solidFill>
                  <a:cs typeface="Arial" charset="0"/>
                </a:rPr>
                <a:t>l</a:t>
              </a:r>
            </a:p>
          </p:txBody>
        </p:sp>
      </p:grpSp>
      <p:sp>
        <p:nvSpPr>
          <p:cNvPr id="200760" name="Rectangle 56"/>
          <p:cNvSpPr>
            <a:spLocks noChangeArrowheads="1"/>
          </p:cNvSpPr>
          <p:nvPr/>
        </p:nvSpPr>
        <p:spPr bwMode="auto">
          <a:xfrm>
            <a:off x="3429000" y="6400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49257"/>
      </p:ext>
    </p:extLst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0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00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0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1000"/>
                                        <p:tgtEl>
                                          <p:spTgt spid="20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0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0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20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0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200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00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0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8" grpId="0"/>
      <p:bldP spid="200720" grpId="0"/>
      <p:bldP spid="200721" grpId="0"/>
      <p:bldP spid="200735" grpId="0"/>
      <p:bldP spid="200747" grpId="0"/>
      <p:bldP spid="200752" grpId="0" animBg="1"/>
      <p:bldP spid="200753" grpId="0"/>
      <p:bldP spid="2007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05" name="Group 5"/>
          <p:cNvGrpSpPr>
            <a:grpSpLocks/>
          </p:cNvGrpSpPr>
          <p:nvPr/>
        </p:nvGrpSpPr>
        <p:grpSpPr bwMode="auto">
          <a:xfrm>
            <a:off x="838200" y="1295400"/>
            <a:ext cx="7507288" cy="588963"/>
            <a:chOff x="839" y="1736"/>
            <a:chExt cx="4729" cy="371"/>
          </a:xfrm>
        </p:grpSpPr>
        <p:sp>
          <p:nvSpPr>
            <p:cNvPr id="153606" name="Text Box 6"/>
            <p:cNvSpPr txBox="1">
              <a:spLocks noChangeArrowheads="1"/>
            </p:cNvSpPr>
            <p:nvPr/>
          </p:nvSpPr>
          <p:spPr bwMode="auto">
            <a:xfrm>
              <a:off x="3408" y="1780"/>
              <a:ext cx="216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3 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– COOH  + 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</a:t>
              </a:r>
            </a:p>
          </p:txBody>
        </p:sp>
        <p:sp>
          <p:nvSpPr>
            <p:cNvPr id="153607" name="Text Box 7"/>
            <p:cNvSpPr txBox="1">
              <a:spLocks noChangeArrowheads="1"/>
            </p:cNvSpPr>
            <p:nvPr/>
          </p:nvSpPr>
          <p:spPr bwMode="auto">
            <a:xfrm>
              <a:off x="839" y="1778"/>
              <a:ext cx="159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5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- OH + O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</a:t>
              </a:r>
              <a:endParaRPr lang="en-US" sz="2800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153608" name="Group 8"/>
            <p:cNvGrpSpPr>
              <a:grpSpLocks/>
            </p:cNvGrpSpPr>
            <p:nvPr/>
          </p:nvGrpSpPr>
          <p:grpSpPr bwMode="auto">
            <a:xfrm>
              <a:off x="2394" y="1736"/>
              <a:ext cx="960" cy="250"/>
              <a:chOff x="2256" y="2640"/>
              <a:chExt cx="960" cy="323"/>
            </a:xfrm>
          </p:grpSpPr>
          <p:sp>
            <p:nvSpPr>
              <p:cNvPr id="153609" name="Line 9"/>
              <p:cNvSpPr>
                <a:spLocks noChangeShapeType="1"/>
              </p:cNvSpPr>
              <p:nvPr/>
            </p:nvSpPr>
            <p:spPr bwMode="auto">
              <a:xfrm>
                <a:off x="2304" y="2928"/>
                <a:ext cx="91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153610" name="Text Box 10"/>
              <p:cNvSpPr txBox="1">
                <a:spLocks noChangeArrowheads="1"/>
              </p:cNvSpPr>
              <p:nvPr/>
            </p:nvSpPr>
            <p:spPr bwMode="auto">
              <a:xfrm>
                <a:off x="2256" y="2640"/>
                <a:ext cx="960" cy="3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srgbClr val="000000"/>
                    </a:solidFill>
                    <a:latin typeface="Times New Roman" pitchFamily="18" charset="0"/>
                    <a:cs typeface="Arial" charset="0"/>
                  </a:rPr>
                  <a:t>Men giấm</a:t>
                </a:r>
              </a:p>
            </p:txBody>
          </p:sp>
        </p:grpSp>
      </p:grpSp>
      <p:sp>
        <p:nvSpPr>
          <p:cNvPr id="153611" name="Text Box 11"/>
          <p:cNvSpPr txBox="1">
            <a:spLocks noChangeArrowheads="1"/>
          </p:cNvSpPr>
          <p:nvPr/>
        </p:nvSpPr>
        <p:spPr bwMode="auto">
          <a:xfrm>
            <a:off x="342900" y="647700"/>
            <a:ext cx="6057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1. Phương pháp lên men giấm</a:t>
            </a:r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457200" y="19812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2. Oxi hóa anđehit axetic</a:t>
            </a:r>
          </a:p>
        </p:txBody>
      </p:sp>
      <p:grpSp>
        <p:nvGrpSpPr>
          <p:cNvPr id="153620" name="Group 20"/>
          <p:cNvGrpSpPr>
            <a:grpSpLocks/>
          </p:cNvGrpSpPr>
          <p:nvPr/>
        </p:nvGrpSpPr>
        <p:grpSpPr bwMode="auto">
          <a:xfrm>
            <a:off x="609600" y="2667000"/>
            <a:ext cx="7888288" cy="560388"/>
            <a:chOff x="431" y="2588"/>
            <a:chExt cx="4969" cy="353"/>
          </a:xfrm>
        </p:grpSpPr>
        <p:sp>
          <p:nvSpPr>
            <p:cNvPr id="153621" name="Text Box 21"/>
            <p:cNvSpPr txBox="1">
              <a:spLocks noChangeArrowheads="1"/>
            </p:cNvSpPr>
            <p:nvPr/>
          </p:nvSpPr>
          <p:spPr bwMode="auto">
            <a:xfrm>
              <a:off x="3152" y="2614"/>
              <a:ext cx="22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3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COOH </a:t>
              </a:r>
              <a:endParaRPr lang="en-US" sz="2000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53622" name="Text Box 22"/>
            <p:cNvSpPr txBox="1">
              <a:spLocks noChangeArrowheads="1"/>
            </p:cNvSpPr>
            <p:nvPr/>
          </p:nvSpPr>
          <p:spPr bwMode="auto">
            <a:xfrm>
              <a:off x="431" y="2604"/>
              <a:ext cx="181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3</a:t>
              </a: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CHO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 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+ ½ O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2</a:t>
              </a:r>
            </a:p>
          </p:txBody>
        </p:sp>
        <p:sp>
          <p:nvSpPr>
            <p:cNvPr id="153623" name="Line 23"/>
            <p:cNvSpPr>
              <a:spLocks noChangeShapeType="1"/>
            </p:cNvSpPr>
            <p:nvPr/>
          </p:nvSpPr>
          <p:spPr bwMode="auto">
            <a:xfrm>
              <a:off x="2156" y="2814"/>
              <a:ext cx="9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24" name="Text Box 24"/>
            <p:cNvSpPr txBox="1">
              <a:spLocks noChangeArrowheads="1"/>
            </p:cNvSpPr>
            <p:nvPr/>
          </p:nvSpPr>
          <p:spPr bwMode="auto">
            <a:xfrm>
              <a:off x="2324" y="2588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Xúc tác</a:t>
              </a:r>
            </a:p>
          </p:txBody>
        </p:sp>
      </p:grpSp>
      <p:sp>
        <p:nvSpPr>
          <p:cNvPr id="153625" name="Text Box 25"/>
          <p:cNvSpPr txBox="1">
            <a:spLocks noChangeArrowheads="1"/>
          </p:cNvSpPr>
          <p:nvPr/>
        </p:nvSpPr>
        <p:spPr bwMode="auto">
          <a:xfrm>
            <a:off x="457200" y="3200400"/>
            <a:ext cx="342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3. Oxi hóa ankan</a:t>
            </a:r>
          </a:p>
        </p:txBody>
      </p:sp>
      <p:sp>
        <p:nvSpPr>
          <p:cNvPr id="153626" name="Text Box 26"/>
          <p:cNvSpPr txBox="1">
            <a:spLocks noChangeArrowheads="1"/>
          </p:cNvSpPr>
          <p:nvPr/>
        </p:nvSpPr>
        <p:spPr bwMode="auto">
          <a:xfrm>
            <a:off x="431800" y="4838700"/>
            <a:ext cx="3325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0000CC"/>
                </a:solidFill>
                <a:latin typeface="Times New Roman" pitchFamily="18" charset="0"/>
                <a:cs typeface="Arial" charset="0"/>
              </a:rPr>
              <a:t>4. Từ metanol</a:t>
            </a:r>
          </a:p>
        </p:txBody>
      </p:sp>
      <p:grpSp>
        <p:nvGrpSpPr>
          <p:cNvPr id="153627" name="Group 27"/>
          <p:cNvGrpSpPr>
            <a:grpSpLocks/>
          </p:cNvGrpSpPr>
          <p:nvPr/>
        </p:nvGrpSpPr>
        <p:grpSpPr bwMode="auto">
          <a:xfrm>
            <a:off x="1587500" y="5410200"/>
            <a:ext cx="5837238" cy="692150"/>
            <a:chOff x="431" y="3838"/>
            <a:chExt cx="3677" cy="436"/>
          </a:xfrm>
        </p:grpSpPr>
        <p:sp>
          <p:nvSpPr>
            <p:cNvPr id="153628" name="Text Box 28"/>
            <p:cNvSpPr txBox="1">
              <a:spLocks noChangeArrowheads="1"/>
            </p:cNvSpPr>
            <p:nvPr/>
          </p:nvSpPr>
          <p:spPr bwMode="auto">
            <a:xfrm>
              <a:off x="2835" y="3874"/>
              <a:ext cx="127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CH</a:t>
              </a:r>
              <a:r>
                <a:rPr lang="en-US" sz="28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3</a:t>
              </a:r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COOH</a:t>
              </a:r>
            </a:p>
          </p:txBody>
        </p:sp>
        <p:sp>
          <p:nvSpPr>
            <p:cNvPr id="153629" name="Text Box 29"/>
            <p:cNvSpPr txBox="1">
              <a:spLocks noChangeArrowheads="1"/>
            </p:cNvSpPr>
            <p:nvPr/>
          </p:nvSpPr>
          <p:spPr bwMode="auto">
            <a:xfrm>
              <a:off x="431" y="3874"/>
              <a:ext cx="1584" cy="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600" b="1">
                  <a:solidFill>
                    <a:srgbClr val="000000"/>
                  </a:solidFill>
                  <a:cs typeface="Arial" charset="0"/>
                </a:rPr>
                <a:t>CH</a:t>
              </a:r>
              <a:r>
                <a:rPr lang="en-US" sz="2600" b="1" baseline="-25000">
                  <a:solidFill>
                    <a:srgbClr val="000000"/>
                  </a:solidFill>
                  <a:cs typeface="Arial" charset="0"/>
                </a:rPr>
                <a:t>3</a:t>
              </a:r>
              <a:r>
                <a:rPr lang="en-US" sz="2600" b="1">
                  <a:solidFill>
                    <a:srgbClr val="000000"/>
                  </a:solidFill>
                  <a:cs typeface="Arial" charset="0"/>
                </a:rPr>
                <a:t>- OH</a:t>
              </a:r>
              <a:r>
                <a:rPr lang="en-US" sz="2600" b="1" baseline="-25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 </a:t>
              </a:r>
              <a:r>
                <a:rPr lang="en-US" sz="26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+ CO</a:t>
              </a:r>
            </a:p>
          </p:txBody>
        </p:sp>
        <p:sp>
          <p:nvSpPr>
            <p:cNvPr id="153630" name="Line 30"/>
            <p:cNvSpPr>
              <a:spLocks noChangeShapeType="1"/>
            </p:cNvSpPr>
            <p:nvPr/>
          </p:nvSpPr>
          <p:spPr bwMode="auto">
            <a:xfrm>
              <a:off x="1878" y="4062"/>
              <a:ext cx="9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31" name="Text Box 31"/>
            <p:cNvSpPr txBox="1">
              <a:spLocks noChangeArrowheads="1"/>
            </p:cNvSpPr>
            <p:nvPr/>
          </p:nvSpPr>
          <p:spPr bwMode="auto">
            <a:xfrm>
              <a:off x="2015" y="3838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t</a:t>
              </a:r>
              <a:r>
                <a:rPr lang="en-US" sz="2000" b="1" baseline="30000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o</a:t>
              </a:r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  <a:cs typeface="Arial" charset="0"/>
                </a:rPr>
                <a:t>, xt</a:t>
              </a:r>
            </a:p>
          </p:txBody>
        </p:sp>
        <p:sp>
          <p:nvSpPr>
            <p:cNvPr id="153632" name="Text Box 32"/>
            <p:cNvSpPr txBox="1">
              <a:spLocks noChangeArrowheads="1"/>
            </p:cNvSpPr>
            <p:nvPr/>
          </p:nvSpPr>
          <p:spPr bwMode="auto">
            <a:xfrm>
              <a:off x="1878" y="4043"/>
              <a:ext cx="9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153633" name="Text Box 33"/>
          <p:cNvSpPr txBox="1">
            <a:spLocks noChangeArrowheads="1"/>
          </p:cNvSpPr>
          <p:nvPr/>
        </p:nvSpPr>
        <p:spPr bwMode="auto">
          <a:xfrm>
            <a:off x="228600" y="152400"/>
            <a:ext cx="2895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GB" sz="3200" b="1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V. ĐIỀU CHẾ</a:t>
            </a:r>
          </a:p>
        </p:txBody>
      </p:sp>
      <p:grpSp>
        <p:nvGrpSpPr>
          <p:cNvPr id="153635" name="Group 35"/>
          <p:cNvGrpSpPr>
            <a:grpSpLocks/>
          </p:cNvGrpSpPr>
          <p:nvPr/>
        </p:nvGrpSpPr>
        <p:grpSpPr bwMode="auto">
          <a:xfrm>
            <a:off x="0" y="3657600"/>
            <a:ext cx="9144000" cy="611188"/>
            <a:chOff x="144" y="3408"/>
            <a:chExt cx="5616" cy="385"/>
          </a:xfrm>
        </p:grpSpPr>
        <p:sp>
          <p:nvSpPr>
            <p:cNvPr id="153636" name="Text Box 36"/>
            <p:cNvSpPr txBox="1">
              <a:spLocks noChangeArrowheads="1"/>
            </p:cNvSpPr>
            <p:nvPr/>
          </p:nvSpPr>
          <p:spPr bwMode="auto">
            <a:xfrm>
              <a:off x="144" y="3505"/>
              <a:ext cx="56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57150" cmpd="thickThin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   2R–CH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–CH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-R’+5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O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2</a:t>
              </a:r>
              <a:r>
                <a:rPr lang="en-US" sz="2400">
                  <a:solidFill>
                    <a:srgbClr val="000000"/>
                  </a:solidFill>
                  <a:sym typeface="Wingdings" pitchFamily="2" charset="2"/>
                </a:rPr>
                <a:t>                 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RCOOH + 2R’COOH+ 2H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O</a:t>
              </a:r>
            </a:p>
          </p:txBody>
        </p:sp>
        <p:sp>
          <p:nvSpPr>
            <p:cNvPr id="153637" name="Line 37"/>
            <p:cNvSpPr>
              <a:spLocks noChangeShapeType="1"/>
            </p:cNvSpPr>
            <p:nvPr/>
          </p:nvSpPr>
          <p:spPr bwMode="auto">
            <a:xfrm flipV="1">
              <a:off x="2257" y="3696"/>
              <a:ext cx="671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38" name="Text Box 38"/>
            <p:cNvSpPr txBox="1">
              <a:spLocks noChangeArrowheads="1"/>
            </p:cNvSpPr>
            <p:nvPr/>
          </p:nvSpPr>
          <p:spPr bwMode="auto">
            <a:xfrm>
              <a:off x="2257" y="3408"/>
              <a:ext cx="170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FF0000"/>
                  </a:solidFill>
                  <a:latin typeface="VNI-Helve-Condense" pitchFamily="2" charset="0"/>
                </a:rPr>
                <a:t>xt , t</a:t>
              </a:r>
              <a:r>
                <a:rPr lang="en-US" sz="2000" b="1" baseline="30000">
                  <a:solidFill>
                    <a:srgbClr val="FF0000"/>
                  </a:solidFill>
                  <a:latin typeface="VNI-Helve-Condense" pitchFamily="2" charset="0"/>
                </a:rPr>
                <a:t>o</a:t>
              </a:r>
              <a:r>
                <a:rPr lang="en-US" sz="2000" b="1">
                  <a:solidFill>
                    <a:srgbClr val="FF0000"/>
                  </a:solidFill>
                  <a:latin typeface="VNI-Helve-Condense" pitchFamily="2" charset="0"/>
                </a:rPr>
                <a:t>C            </a:t>
              </a:r>
            </a:p>
          </p:txBody>
        </p:sp>
      </p:grpSp>
      <p:grpSp>
        <p:nvGrpSpPr>
          <p:cNvPr id="153639" name="Group 39"/>
          <p:cNvGrpSpPr>
            <a:grpSpLocks/>
          </p:cNvGrpSpPr>
          <p:nvPr/>
        </p:nvGrpSpPr>
        <p:grpSpPr bwMode="auto">
          <a:xfrm>
            <a:off x="381000" y="4267200"/>
            <a:ext cx="8763000" cy="609600"/>
            <a:chOff x="0" y="3168"/>
            <a:chExt cx="5520" cy="384"/>
          </a:xfrm>
        </p:grpSpPr>
        <p:sp>
          <p:nvSpPr>
            <p:cNvPr id="153640" name="Text Box 40"/>
            <p:cNvSpPr txBox="1">
              <a:spLocks noChangeArrowheads="1"/>
            </p:cNvSpPr>
            <p:nvPr/>
          </p:nvSpPr>
          <p:spPr bwMode="auto">
            <a:xfrm>
              <a:off x="0" y="3264"/>
              <a:ext cx="552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57150" cmpd="thickThin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2CH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–CH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–CH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-CH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</a:rPr>
                <a:t> + 5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O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2</a:t>
              </a:r>
              <a:r>
                <a:rPr lang="en-US" sz="2400">
                  <a:solidFill>
                    <a:srgbClr val="000000"/>
                  </a:solidFill>
                  <a:sym typeface="Wingdings" pitchFamily="2" charset="2"/>
                </a:rPr>
                <a:t>                     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sym typeface="Wingdings" pitchFamily="2" charset="2"/>
                </a:rPr>
                <a:t>4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CH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3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COOH + 2H</a:t>
              </a:r>
              <a:r>
                <a:rPr lang="en-US" sz="2400" b="1" baseline="-25000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2</a:t>
              </a:r>
              <a:r>
                <a:rPr lang="en-US" sz="2400" b="1">
                  <a:solidFill>
                    <a:srgbClr val="000000"/>
                  </a:solidFill>
                  <a:latin typeface="VNI-Helve-Condense" pitchFamily="2" charset="0"/>
                  <a:cs typeface="Arial" charset="0"/>
                </a:rPr>
                <a:t>O</a:t>
              </a:r>
            </a:p>
          </p:txBody>
        </p:sp>
        <p:sp>
          <p:nvSpPr>
            <p:cNvPr id="153641" name="Line 41"/>
            <p:cNvSpPr>
              <a:spLocks noChangeShapeType="1"/>
            </p:cNvSpPr>
            <p:nvPr/>
          </p:nvSpPr>
          <p:spPr bwMode="auto">
            <a:xfrm flipV="1">
              <a:off x="2496" y="3456"/>
              <a:ext cx="722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42" name="Text Box 42"/>
            <p:cNvSpPr txBox="1">
              <a:spLocks noChangeArrowheads="1"/>
            </p:cNvSpPr>
            <p:nvPr/>
          </p:nvSpPr>
          <p:spPr bwMode="auto">
            <a:xfrm>
              <a:off x="2496" y="3168"/>
              <a:ext cx="7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FF0000"/>
                  </a:solidFill>
                  <a:latin typeface="VNI-Helve-Condense" pitchFamily="2" charset="0"/>
                </a:rPr>
                <a:t>xt , t</a:t>
              </a:r>
              <a:r>
                <a:rPr lang="en-US" sz="2000" b="1" baseline="30000">
                  <a:solidFill>
                    <a:srgbClr val="FF0000"/>
                  </a:solidFill>
                  <a:latin typeface="VNI-Helve-Condense" pitchFamily="2" charset="0"/>
                </a:rPr>
                <a:t>o</a:t>
              </a:r>
              <a:r>
                <a:rPr lang="en-US" sz="2000" b="1">
                  <a:solidFill>
                    <a:srgbClr val="FF0000"/>
                  </a:solidFill>
                  <a:latin typeface="VNI-Helve-Condense" pitchFamily="2" charset="0"/>
                </a:rPr>
                <a:t>C   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7823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53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3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1" grpId="0"/>
      <p:bldP spid="153613" grpId="0"/>
      <p:bldP spid="153625" grpId="0"/>
      <p:bldP spid="153626" grpId="0"/>
      <p:bldP spid="1536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7398" name="Rectangle 6"/>
          <p:cNvSpPr>
            <a:spLocks noChangeArrowheads="1"/>
          </p:cNvSpPr>
          <p:nvPr>
            <p:ph type="title"/>
          </p:nvPr>
        </p:nvSpPr>
        <p:spPr>
          <a:xfrm>
            <a:off x="457200" y="152400"/>
            <a:ext cx="3581400" cy="808038"/>
          </a:xfrm>
          <a:noFill/>
          <a:ln/>
        </p:spPr>
        <p:txBody>
          <a:bodyPr/>
          <a:lstStyle/>
          <a:p>
            <a:pPr algn="l" eaLnBrk="0" hangingPunct="0">
              <a:spcBef>
                <a:spcPct val="50000"/>
              </a:spcBef>
            </a:pPr>
            <a:r>
              <a:rPr lang="en-US" sz="3200" b="1">
                <a:solidFill>
                  <a:srgbClr val="CC0066"/>
                </a:solidFill>
                <a:latin typeface="Times New Roman" pitchFamily="18" charset="0"/>
                <a:ea typeface="新細明體" pitchFamily="18" charset="-120"/>
                <a:cs typeface="Arial" charset="0"/>
              </a:rPr>
              <a:t>VI. ỨNG DỤNG</a:t>
            </a:r>
            <a:r>
              <a:rPr lang="en-US">
                <a:ea typeface="新細明體" pitchFamily="18" charset="-120"/>
                <a:cs typeface="Arial" charset="0"/>
              </a:rPr>
              <a:t> </a:t>
            </a:r>
          </a:p>
        </p:txBody>
      </p:sp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725"/>
            <a:ext cx="8686800" cy="677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439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7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8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8" grpId="0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2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591</Words>
  <Application>Microsoft Office PowerPoint</Application>
  <PresentationFormat>On-screen Show (4:3)</PresentationFormat>
  <Paragraphs>142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Capsules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VI. ỨNG DỤNG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1</cp:revision>
  <dcterms:created xsi:type="dcterms:W3CDTF">2021-05-18T02:13:59Z</dcterms:created>
  <dcterms:modified xsi:type="dcterms:W3CDTF">2021-05-18T02:21:14Z</dcterms:modified>
</cp:coreProperties>
</file>